
<file path=[Content_Types].xml><?xml version="1.0" encoding="utf-8"?>
<Types xmlns="http://schemas.openxmlformats.org/package/2006/content-types">
  <Default Extension="wav" ContentType="audio/x-wav"/>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529" r:id="rId4"/>
    <p:sldId id="789" r:id="rId5"/>
    <p:sldId id="791" r:id="rId6"/>
    <p:sldId id="792" r:id="rId7"/>
    <p:sldId id="794" r:id="rId8"/>
    <p:sldId id="793" r:id="rId9"/>
    <p:sldId id="790" r:id="rId10"/>
    <p:sldId id="800" r:id="rId11"/>
    <p:sldId id="801" r:id="rId12"/>
    <p:sldId id="802" r:id="rId13"/>
    <p:sldId id="803" r:id="rId14"/>
    <p:sldId id="671" r:id="rId15"/>
    <p:sldId id="763" r:id="rId16"/>
    <p:sldId id="764" r:id="rId17"/>
    <p:sldId id="693" r:id="rId18"/>
    <p:sldId id="728" r:id="rId19"/>
    <p:sldId id="729" r:id="rId20"/>
    <p:sldId id="730" r:id="rId21"/>
    <p:sldId id="735" r:id="rId22"/>
    <p:sldId id="733" r:id="rId23"/>
    <p:sldId id="736" r:id="rId24"/>
    <p:sldId id="737" r:id="rId25"/>
    <p:sldId id="738" r:id="rId26"/>
    <p:sldId id="739" r:id="rId27"/>
    <p:sldId id="740" r:id="rId28"/>
    <p:sldId id="741" r:id="rId29"/>
    <p:sldId id="742" r:id="rId30"/>
    <p:sldId id="743" r:id="rId31"/>
    <p:sldId id="825" r:id="rId32"/>
    <p:sldId id="643" r:id="rId33"/>
    <p:sldId id="619" r:id="rId34"/>
    <p:sldId id="269" r:id="rId35"/>
  </p:sldIdLst>
  <p:sldSz cx="9144000" cy="6858000" type="screen4x3"/>
  <p:notesSz cx="6858000" cy="9144000"/>
  <p:defaultTextStyle>
    <a:defPPr>
      <a:defRPr lang="de-DE"/>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4"/>
    <p:restoredTop sz="94684"/>
  </p:normalViewPr>
  <p:slideViewPr>
    <p:cSldViewPr showGuides="1">
      <p:cViewPr varScale="1">
        <p:scale>
          <a:sx n="75" d="100"/>
          <a:sy n="75" d="100"/>
        </p:scale>
        <p:origin x="-3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40962" name="标题 40961"/>
          <p:cNvSpPr>
            <a:spLocks noGrp="1" noRot="1"/>
          </p:cNvSpPr>
          <p:nvPr>
            <p:ph type="ctrTitle"/>
          </p:nvPr>
        </p:nvSpPr>
        <p:spPr>
          <a:xfrm>
            <a:off x="3962400" y="1066800"/>
            <a:ext cx="4648200" cy="1981200"/>
          </a:xfrm>
          <a:prstGeom prst="rect">
            <a:avLst/>
          </a:prstGeom>
          <a:noFill/>
          <a:ln w="9525">
            <a:noFill/>
          </a:ln>
        </p:spPr>
        <p:txBody>
          <a:bodyPr anchor="ctr"/>
          <a:lstStyle>
            <a:lvl1pPr lvl="0">
              <a:defRPr/>
            </a:lvl1pPr>
          </a:lstStyle>
          <a:p>
            <a:pPr lvl="0" fontAlgn="base"/>
            <a:r>
              <a:rPr lang="zh-CN" altLang="en-US" strike="noStrike" noProof="1" dirty="0"/>
              <a:t>单击此处编辑母版标题样式</a:t>
            </a:r>
            <a:endParaRPr lang="zh-CN" altLang="en-US" strike="noStrike" noProof="1" dirty="0"/>
          </a:p>
        </p:txBody>
      </p:sp>
      <p:sp>
        <p:nvSpPr>
          <p:cNvPr id="40963" name="副标题 40962"/>
          <p:cNvSpPr>
            <a:spLocks noGrp="1" noRot="1"/>
          </p:cNvSpPr>
          <p:nvPr>
            <p:ph type="subTitle" idx="1"/>
          </p:nvPr>
        </p:nvSpPr>
        <p:spPr>
          <a:xfrm>
            <a:off x="3962400" y="3657600"/>
            <a:ext cx="4572000" cy="16764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fontAlgn="base"/>
            <a:r>
              <a:rPr lang="zh-CN" altLang="en-US" strike="noStrike" noProof="1" dirty="0"/>
              <a:t>单击此处编辑母版副标题样式</a:t>
            </a:r>
            <a:endParaRPr lang="zh-CN" altLang="en-US" strike="noStrike" noProof="1" dirty="0"/>
          </a:p>
        </p:txBody>
      </p:sp>
      <p:sp>
        <p:nvSpPr>
          <p:cNvPr id="40964" name="日期占位符 40963"/>
          <p:cNvSpPr>
            <a:spLocks noGrp="1"/>
          </p:cNvSpPr>
          <p:nvPr>
            <p:ph type="dt" sz="half" idx="2"/>
          </p:nvPr>
        </p:nvSpPr>
        <p:spPr>
          <a:xfrm>
            <a:off x="301625" y="6076950"/>
            <a:ext cx="2289175" cy="476250"/>
          </a:xfrm>
          <a:prstGeom prst="rect">
            <a:avLst/>
          </a:prstGeom>
          <a:noFill/>
          <a:ln w="9525">
            <a:noFill/>
          </a:ln>
        </p:spPr>
        <p:txBody>
          <a:bodyPr anchor="t"/>
          <a:p>
            <a:pPr fontAlgn="base"/>
            <a:fld id="{BB962C8B-B14F-4D97-AF65-F5344CB8AC3E}" type="datetime1">
              <a:rPr lang="zh-CN" altLang="en-US" noProof="1" dirty="0">
                <a:latin typeface="Arial" panose="020B0604020202020204" pitchFamily="34" charset="0"/>
                <a:ea typeface="宋体" panose="02010600030101010101" pitchFamily="2" charset="-122"/>
                <a:cs typeface="+mn-ea"/>
              </a:rPr>
            </a:fld>
            <a:endParaRPr lang="zh-CN" altLang="en-US" noProof="1" dirty="0">
              <a:ea typeface="宋体" panose="02010600030101010101" pitchFamily="2" charset="-122"/>
            </a:endParaRPr>
          </a:p>
        </p:txBody>
      </p:sp>
      <p:sp>
        <p:nvSpPr>
          <p:cNvPr id="40965" name="页脚占位符 40964"/>
          <p:cNvSpPr>
            <a:spLocks noGrp="1"/>
          </p:cNvSpPr>
          <p:nvPr>
            <p:ph type="ftr" sz="quarter" idx="3"/>
          </p:nvPr>
        </p:nvSpPr>
        <p:spPr>
          <a:xfrm>
            <a:off x="3124200" y="6076950"/>
            <a:ext cx="2895600" cy="476250"/>
          </a:xfrm>
          <a:prstGeom prst="rect">
            <a:avLst/>
          </a:prstGeom>
          <a:noFill/>
          <a:ln w="9525">
            <a:noFill/>
          </a:ln>
        </p:spPr>
        <p:txBody>
          <a:bodyPr anchor="t"/>
          <a:p>
            <a:pPr fontAlgn="base"/>
            <a:endParaRPr lang="zh-CN" altLang="en-US" noProof="1" dirty="0">
              <a:ea typeface="宋体" panose="02010600030101010101" pitchFamily="2" charset="-122"/>
            </a:endParaRPr>
          </a:p>
        </p:txBody>
      </p:sp>
      <p:sp>
        <p:nvSpPr>
          <p:cNvPr id="40966" name="灯片编号占位符 40965"/>
          <p:cNvSpPr>
            <a:spLocks noGrp="1"/>
          </p:cNvSpPr>
          <p:nvPr>
            <p:ph type="sldNum" sz="quarter" idx="4"/>
          </p:nvPr>
        </p:nvSpPr>
        <p:spPr>
          <a:xfrm>
            <a:off x="6553200" y="6076950"/>
            <a:ext cx="2289175" cy="476250"/>
          </a:xfrm>
          <a:prstGeom prst="rect">
            <a:avLst/>
          </a:prstGeom>
          <a:noFill/>
          <a:ln w="9525">
            <a:noFill/>
          </a:ln>
        </p:spPr>
        <p:txBody>
          <a:bodyPr anchor="t"/>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ea typeface="宋体" panose="02010600030101010101" pitchFamily="2" charset="-122"/>
            </a:endParaRPr>
          </a:p>
        </p:txBody>
      </p:sp>
    </p:spTree>
  </p:cSld>
  <p:clrMapOvr>
    <a:masterClrMapping/>
  </p:clrMapOvr>
  <p:transition>
    <p:comb/>
    <p:sndAc>
      <p:stSnd>
        <p:snd r:embed="rId3" name="type.wav"/>
      </p:stSnd>
    </p:sndAc>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5" name="页脚占位符 4"/>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6" name="灯片编号占位符 5"/>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9569" y="685800"/>
            <a:ext cx="2135981" cy="51816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685800"/>
            <a:ext cx="6284119" cy="51816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5" name="页脚占位符 4"/>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6" name="灯片编号占位符 5"/>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5" name="页脚占位符 4"/>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6" name="灯片编号占位符 5"/>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5" name="页脚占位符 4"/>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6" name="灯片编号占位符 5"/>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4800" y="1981200"/>
            <a:ext cx="4184968" cy="3886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60583" y="1981200"/>
            <a:ext cx="4184968" cy="3886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6" name="页脚占位符 5"/>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7" name="灯片编号占位符 6"/>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8" name="页脚占位符 7"/>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9" name="灯片编号占位符 8"/>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4" name="页脚占位符 3"/>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5" name="灯片编号占位符 4"/>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3" name="页脚占位符 2"/>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4" name="灯片编号占位符 3"/>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6" name="页脚占位符 5"/>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7" name="灯片编号占位符 6"/>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301625" y="6019800"/>
            <a:ext cx="2289175" cy="476250"/>
          </a:xfrm>
          <a:prstGeom prst="rect">
            <a:avLst/>
          </a:prstGeom>
          <a:noFill/>
          <a:ln w="9525">
            <a:noFill/>
          </a:ln>
        </p:spPr>
        <p:txBody>
          <a:bodyPr/>
          <a:lstStyle/>
          <a:p>
            <a:pPr fontAlgn="base"/>
            <a:endParaRPr lang="zh-CN" altLang="en-US" noProof="1" dirty="0"/>
          </a:p>
        </p:txBody>
      </p:sp>
      <p:sp>
        <p:nvSpPr>
          <p:cNvPr id="6" name="页脚占位符 5"/>
          <p:cNvSpPr>
            <a:spLocks noGrp="1"/>
          </p:cNvSpPr>
          <p:nvPr>
            <p:ph type="ftr" sz="quarter" idx="11"/>
          </p:nvPr>
        </p:nvSpPr>
        <p:spPr>
          <a:xfrm>
            <a:off x="3124200" y="6019800"/>
            <a:ext cx="2895600" cy="476250"/>
          </a:xfrm>
          <a:prstGeom prst="rect">
            <a:avLst/>
          </a:prstGeom>
          <a:noFill/>
          <a:ln w="9525">
            <a:noFill/>
          </a:ln>
        </p:spPr>
        <p:txBody>
          <a:bodyPr/>
          <a:lstStyle/>
          <a:p>
            <a:pPr fontAlgn="base"/>
            <a:endParaRPr lang="zh-CN" altLang="en-US" noProof="1" dirty="0"/>
          </a:p>
        </p:txBody>
      </p:sp>
      <p:sp>
        <p:nvSpPr>
          <p:cNvPr id="7" name="灯片编号占位符 6"/>
          <p:cNvSpPr>
            <a:spLocks noGrp="1"/>
          </p:cNvSpPr>
          <p:nvPr>
            <p:ph type="sldNum" sz="quarter" idx="12"/>
          </p:nvPr>
        </p:nvSpPr>
        <p:spPr>
          <a:xfrm>
            <a:off x="6553200" y="6019800"/>
            <a:ext cx="2289175" cy="476250"/>
          </a:xfrm>
          <a:prstGeom prst="rect">
            <a:avLst/>
          </a:prstGeom>
          <a:noFill/>
          <a:ln w="9525">
            <a:noFill/>
          </a:ln>
        </p:spPr>
        <p:txBody>
          <a:bodyPr/>
          <a:lstStyle/>
          <a:p>
            <a:pPr fontAlgn="base"/>
            <a:fld id="{9A0DB2DC-4C9A-4742-B13C-FB6460FD3503}" type="slidenum">
              <a:rPr lang="zh-CN" altLang="en-US" noProof="1" dirty="0">
                <a:latin typeface="Arial" panose="020B0604020202020204" pitchFamily="34" charset="0"/>
                <a:ea typeface="宋体" panose="02010600030101010101" pitchFamily="2" charset="-122"/>
                <a:cs typeface="+mn-ea"/>
              </a:rPr>
            </a:fld>
            <a:endParaRPr lang="zh-CN" altLang="en-US" noProof="1" dirty="0"/>
          </a:p>
        </p:txBody>
      </p:sp>
    </p:spTree>
  </p:cSld>
  <p:clrMapOvr>
    <a:masterClrMapping/>
  </p:clrMapOvr>
  <p:transition>
    <p:comb/>
    <p:sndAc>
      <p:stSnd>
        <p:snd r:embed="rId3" name="type.wav"/>
      </p:stSnd>
    </p:sndAc>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audio" Target="../media/audio1.wav"/><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39938" name="标题 39937"/>
          <p:cNvSpPr>
            <a:spLocks noGrp="1" noRot="1"/>
          </p:cNvSpPr>
          <p:nvPr>
            <p:ph type="title"/>
          </p:nvPr>
        </p:nvSpPr>
        <p:spPr>
          <a:xfrm>
            <a:off x="301625" y="685800"/>
            <a:ext cx="8540750" cy="1143000"/>
          </a:xfrm>
          <a:prstGeom prst="rect">
            <a:avLst/>
          </a:prstGeom>
          <a:noFill/>
          <a:ln w="9525">
            <a:noFill/>
          </a:ln>
        </p:spPr>
        <p:txBody>
          <a:bodyPr anchor="ctr"/>
          <a:p>
            <a:pPr lvl="0" indent="0"/>
            <a:r>
              <a:rPr lang="zh-CN" altLang="en-US" dirty="0"/>
              <a:t>单击此处编辑母版标题样式</a:t>
            </a:r>
            <a:endParaRPr lang="zh-CN" altLang="en-US" dirty="0"/>
          </a:p>
        </p:txBody>
      </p:sp>
      <p:sp>
        <p:nvSpPr>
          <p:cNvPr id="39939" name="文本占位符 39938"/>
          <p:cNvSpPr>
            <a:spLocks noGrp="1" noRot="1"/>
          </p:cNvSpPr>
          <p:nvPr>
            <p:ph type="body"/>
          </p:nvPr>
        </p:nvSpPr>
        <p:spPr>
          <a:xfrm>
            <a:off x="304800" y="1981200"/>
            <a:ext cx="8540750" cy="3886200"/>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39940" name="日期占位符 39939"/>
          <p:cNvSpPr>
            <a:spLocks noGrp="1"/>
          </p:cNvSpPr>
          <p:nvPr>
            <p:ph type="dt" sz="half" idx="2"/>
          </p:nvPr>
        </p:nvSpPr>
        <p:spPr>
          <a:xfrm>
            <a:off x="301625" y="6019800"/>
            <a:ext cx="2289175" cy="476250"/>
          </a:xfrm>
          <a:prstGeom prst="rect">
            <a:avLst/>
          </a:prstGeom>
          <a:noFill/>
          <a:ln w="9525">
            <a:noFill/>
          </a:ln>
        </p:spPr>
        <p:txBody>
          <a:bodyPr/>
          <a:lstStyle>
            <a:lvl1pPr>
              <a:defRPr sz="1400">
                <a:ea typeface="宋体" panose="02010600030101010101" pitchFamily="2" charset="-122"/>
              </a:defRPr>
            </a:lvl1pPr>
          </a:lstStyle>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
        <p:nvSpPr>
          <p:cNvPr id="39941" name="页脚占位符 39940"/>
          <p:cNvSpPr>
            <a:spLocks noGrp="1"/>
          </p:cNvSpPr>
          <p:nvPr>
            <p:ph type="ftr" sz="quarter" idx="3"/>
          </p:nvPr>
        </p:nvSpPr>
        <p:spPr>
          <a:xfrm>
            <a:off x="3124200" y="6019800"/>
            <a:ext cx="2895600" cy="476250"/>
          </a:xfrm>
          <a:prstGeom prst="rect">
            <a:avLst/>
          </a:prstGeom>
          <a:noFill/>
          <a:ln w="9525">
            <a:noFill/>
          </a:ln>
        </p:spPr>
        <p:txBody>
          <a:bodyPr/>
          <a:lstStyle>
            <a:lvl1pPr algn="ctr">
              <a:defRPr sz="1400">
                <a:ea typeface="宋体" panose="02010600030101010101" pitchFamily="2" charset="-122"/>
              </a:defRPr>
            </a:lvl1pPr>
          </a:lstStyle>
          <a:p>
            <a:pPr lvl="0" fontAlgn="base"/>
            <a:endParaRPr lang="zh-CN" altLang="en-US" strike="noStrike" noProof="1" dirty="0"/>
          </a:p>
        </p:txBody>
      </p:sp>
      <p:sp>
        <p:nvSpPr>
          <p:cNvPr id="39942" name="灯片编号占位符 39941"/>
          <p:cNvSpPr>
            <a:spLocks noGrp="1"/>
          </p:cNvSpPr>
          <p:nvPr>
            <p:ph type="sldNum" sz="quarter" idx="4"/>
          </p:nvPr>
        </p:nvSpPr>
        <p:spPr>
          <a:xfrm>
            <a:off x="6553200" y="6019800"/>
            <a:ext cx="2289175" cy="476250"/>
          </a:xfrm>
          <a:prstGeom prst="rect">
            <a:avLst/>
          </a:prstGeom>
          <a:noFill/>
          <a:ln w="9525">
            <a:noFill/>
          </a:ln>
        </p:spPr>
        <p:txBody>
          <a:bodyPr/>
          <a:lstStyle>
            <a:lvl1pPr algn="r">
              <a:defRPr sz="1400">
                <a:ea typeface="宋体" panose="02010600030101010101" pitchFamily="2" charset="-122"/>
              </a:defRPr>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ea"/>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omb/>
    <p:sndAc>
      <p:stSnd>
        <p:snd r:embed="rId13" name="typ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indefinite" fill="hold">
                                          <p:stCondLst>
                                            <p:cond delay="0"/>
                                          </p:stCondLst>
                                        </p:cTn>
                                        <p:tgtEl>
                                          <p:spTgt spid="39938"/>
                                        </p:tgtEl>
                                        <p:attrNameLst>
                                          <p:attrName>style.visibility</p:attrName>
                                        </p:attrNameLst>
                                      </p:cBhvr>
                                      <p:to>
                                        <p:strVal val="visible"/>
                                      </p:to>
                                    </p:set>
                                    <p:animEffect transition="in" filter="fade">
                                      <p:cBhvr>
                                        <p:cTn id="7" dur="799" decel="100000"/>
                                        <p:tgtEl>
                                          <p:spTgt spid="39938"/>
                                        </p:tgtEl>
                                      </p:cBhvr>
                                    </p:animEffect>
                                    <p:anim calcmode="lin" valueType="num">
                                      <p:cBhvr>
                                        <p:cTn id="8" dur="799" decel="100000" fill="hold"/>
                                        <p:tgtEl>
                                          <p:spTgt spid="39938"/>
                                        </p:tgtEl>
                                        <p:attrNameLst>
                                          <p:attrName>style.rotation</p:attrName>
                                        </p:attrNameLst>
                                      </p:cBhvr>
                                      <p:tavLst>
                                        <p:tav tm="0">
                                          <p:val>
                                            <p:fltVal val="-90.000000"/>
                                          </p:val>
                                        </p:tav>
                                        <p:tav tm="100000">
                                          <p:val>
                                            <p:fltVal val="0.000000"/>
                                          </p:val>
                                        </p:tav>
                                      </p:tavLst>
                                    </p:anim>
                                    <p:anim calcmode="lin" valueType="num">
                                      <p:cBhvr>
                                        <p:cTn id="9" dur="799" decel="100000" fill="hold"/>
                                        <p:tgtEl>
                                          <p:spTgt spid="39938"/>
                                        </p:tgtEl>
                                        <p:attrNameLst>
                                          <p:attrName>ppt_x</p:attrName>
                                        </p:attrNameLst>
                                      </p:cBhvr>
                                      <p:tavLst>
                                        <p:tav tm="0">
                                          <p:val>
                                            <p:strVal val="#ppt_x+0.4"/>
                                          </p:val>
                                        </p:tav>
                                        <p:tav tm="100000">
                                          <p:val>
                                            <p:strVal val="#ppt_x-0.05"/>
                                          </p:val>
                                        </p:tav>
                                      </p:tavLst>
                                    </p:anim>
                                    <p:anim calcmode="lin" valueType="num">
                                      <p:cBhvr>
                                        <p:cTn id="10" dur="799" decel="100000" fill="hold"/>
                                        <p:tgtEl>
                                          <p:spTgt spid="39938"/>
                                        </p:tgtEl>
                                        <p:attrNameLst>
                                          <p:attrName>ppt_y</p:attrName>
                                        </p:attrNameLst>
                                      </p:cBhvr>
                                      <p:tavLst>
                                        <p:tav tm="0">
                                          <p:val>
                                            <p:strVal val="#ppt_y-0.4"/>
                                          </p:val>
                                        </p:tav>
                                        <p:tav tm="100000">
                                          <p:val>
                                            <p:strVal val="#ppt_y+0.1"/>
                                          </p:val>
                                        </p:tav>
                                      </p:tavLst>
                                    </p:anim>
                                    <p:anim calcmode="lin" valueType="num">
                                      <p:cBhvr>
                                        <p:cTn id="11" dur="199" accel="100000" fill="hold">
                                          <p:stCondLst>
                                            <p:cond delay="799"/>
                                          </p:stCondLst>
                                        </p:cTn>
                                        <p:tgtEl>
                                          <p:spTgt spid="39938"/>
                                        </p:tgtEl>
                                        <p:attrNameLst>
                                          <p:attrName>ppt_x</p:attrName>
                                        </p:attrNameLst>
                                      </p:cBhvr>
                                      <p:tavLst>
                                        <p:tav tm="0">
                                          <p:val>
                                            <p:strVal val="#ppt_x-0.05"/>
                                          </p:val>
                                        </p:tav>
                                        <p:tav tm="100000">
                                          <p:val>
                                            <p:strVal val="#ppt_x"/>
                                          </p:val>
                                        </p:tav>
                                      </p:tavLst>
                                    </p:anim>
                                    <p:anim calcmode="lin" valueType="num">
                                      <p:cBhvr>
                                        <p:cTn id="12" dur="199" accel="100000" fill="hold">
                                          <p:stCondLst>
                                            <p:cond delay="799"/>
                                          </p:stCondLst>
                                        </p:cTn>
                                        <p:tgtEl>
                                          <p:spTgt spid="39938"/>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indefinite" fill="hold">
                                          <p:stCondLst>
                                            <p:cond delay="0"/>
                                          </p:stCondLst>
                                        </p:cTn>
                                        <p:tgtEl>
                                          <p:spTgt spid="39939">
                                            <p:txEl>
                                              <p:charRg st="0" end="13"/>
                                            </p:txEl>
                                          </p:spTgt>
                                        </p:tgtEl>
                                        <p:attrNameLst>
                                          <p:attrName>style.visibility</p:attrName>
                                        </p:attrNameLst>
                                      </p:cBhvr>
                                      <p:to>
                                        <p:strVal val="visible"/>
                                      </p:to>
                                    </p:set>
                                    <p:animEffect transition="in" filter="fade">
                                      <p:cBhvr>
                                        <p:cTn id="17" dur="1000"/>
                                        <p:tgtEl>
                                          <p:spTgt spid="39939">
                                            <p:txEl>
                                              <p:charRg st="0" end="13"/>
                                            </p:txEl>
                                          </p:spTgt>
                                        </p:tgtEl>
                                      </p:cBhvr>
                                    </p:animEffect>
                                    <p:anim calcmode="lin" valueType="num">
                                      <p:cBhvr>
                                        <p:cTn id="18" dur="1000" fill="hold"/>
                                        <p:tgtEl>
                                          <p:spTgt spid="39939">
                                            <p:txEl>
                                              <p:charRg st="0" end="13"/>
                                            </p:txEl>
                                          </p:spTgt>
                                        </p:tgtEl>
                                        <p:attrNameLst>
                                          <p:attrName>ppt_x</p:attrName>
                                        </p:attrNameLst>
                                      </p:cBhvr>
                                      <p:tavLst>
                                        <p:tav tm="0">
                                          <p:val>
                                            <p:strVal val="#ppt_x"/>
                                          </p:val>
                                        </p:tav>
                                        <p:tav tm="100000">
                                          <p:val>
                                            <p:strVal val="#ppt_x"/>
                                          </p:val>
                                        </p:tav>
                                      </p:tavLst>
                                    </p:anim>
                                    <p:anim calcmode="lin" valueType="num">
                                      <p:cBhvr>
                                        <p:cTn id="19" dur="1000" fill="hold"/>
                                        <p:tgtEl>
                                          <p:spTgt spid="39939">
                                            <p:txEl>
                                              <p:charRg st="0" end="13"/>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indefinite" fill="hold">
                                          <p:stCondLst>
                                            <p:cond delay="0"/>
                                          </p:stCondLst>
                                        </p:cTn>
                                        <p:tgtEl>
                                          <p:spTgt spid="39939">
                                            <p:txEl>
                                              <p:charRg st="13" end="17"/>
                                            </p:txEl>
                                          </p:spTgt>
                                        </p:tgtEl>
                                        <p:attrNameLst>
                                          <p:attrName>style.visibility</p:attrName>
                                        </p:attrNameLst>
                                      </p:cBhvr>
                                      <p:to>
                                        <p:strVal val="visible"/>
                                      </p:to>
                                    </p:set>
                                    <p:animEffect transition="in" filter="fade">
                                      <p:cBhvr>
                                        <p:cTn id="22" dur="1000"/>
                                        <p:tgtEl>
                                          <p:spTgt spid="39939">
                                            <p:txEl>
                                              <p:charRg st="13" end="17"/>
                                            </p:txEl>
                                          </p:spTgt>
                                        </p:tgtEl>
                                      </p:cBhvr>
                                    </p:animEffect>
                                    <p:anim calcmode="lin" valueType="num">
                                      <p:cBhvr>
                                        <p:cTn id="23" dur="1000" fill="hold"/>
                                        <p:tgtEl>
                                          <p:spTgt spid="39939">
                                            <p:txEl>
                                              <p:charRg st="13" end="17"/>
                                            </p:txEl>
                                          </p:spTgt>
                                        </p:tgtEl>
                                        <p:attrNameLst>
                                          <p:attrName>ppt_x</p:attrName>
                                        </p:attrNameLst>
                                      </p:cBhvr>
                                      <p:tavLst>
                                        <p:tav tm="0">
                                          <p:val>
                                            <p:strVal val="#ppt_x"/>
                                          </p:val>
                                        </p:tav>
                                        <p:tav tm="100000">
                                          <p:val>
                                            <p:strVal val="#ppt_x"/>
                                          </p:val>
                                        </p:tav>
                                      </p:tavLst>
                                    </p:anim>
                                    <p:anim calcmode="lin" valueType="num">
                                      <p:cBhvr>
                                        <p:cTn id="24" dur="1000" fill="hold"/>
                                        <p:tgtEl>
                                          <p:spTgt spid="39939">
                                            <p:txEl>
                                              <p:charRg st="13" end="17"/>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indefinite" fill="hold">
                                          <p:stCondLst>
                                            <p:cond delay="0"/>
                                          </p:stCondLst>
                                        </p:cTn>
                                        <p:tgtEl>
                                          <p:spTgt spid="39939">
                                            <p:txEl>
                                              <p:charRg st="17" end="21"/>
                                            </p:txEl>
                                          </p:spTgt>
                                        </p:tgtEl>
                                        <p:attrNameLst>
                                          <p:attrName>style.visibility</p:attrName>
                                        </p:attrNameLst>
                                      </p:cBhvr>
                                      <p:to>
                                        <p:strVal val="visible"/>
                                      </p:to>
                                    </p:set>
                                    <p:animEffect transition="in" filter="fade">
                                      <p:cBhvr>
                                        <p:cTn id="27" dur="1000"/>
                                        <p:tgtEl>
                                          <p:spTgt spid="39939">
                                            <p:txEl>
                                              <p:charRg st="17" end="21"/>
                                            </p:txEl>
                                          </p:spTgt>
                                        </p:tgtEl>
                                      </p:cBhvr>
                                    </p:animEffect>
                                    <p:anim calcmode="lin" valueType="num">
                                      <p:cBhvr>
                                        <p:cTn id="28" dur="1000" fill="hold"/>
                                        <p:tgtEl>
                                          <p:spTgt spid="39939">
                                            <p:txEl>
                                              <p:charRg st="17" end="21"/>
                                            </p:txEl>
                                          </p:spTgt>
                                        </p:tgtEl>
                                        <p:attrNameLst>
                                          <p:attrName>ppt_x</p:attrName>
                                        </p:attrNameLst>
                                      </p:cBhvr>
                                      <p:tavLst>
                                        <p:tav tm="0">
                                          <p:val>
                                            <p:strVal val="#ppt_x"/>
                                          </p:val>
                                        </p:tav>
                                        <p:tav tm="100000">
                                          <p:val>
                                            <p:strVal val="#ppt_x"/>
                                          </p:val>
                                        </p:tav>
                                      </p:tavLst>
                                    </p:anim>
                                    <p:anim calcmode="lin" valueType="num">
                                      <p:cBhvr>
                                        <p:cTn id="29" dur="1000" fill="hold"/>
                                        <p:tgtEl>
                                          <p:spTgt spid="39939">
                                            <p:txEl>
                                              <p:charRg st="17" end="21"/>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indefinite" fill="hold">
                                          <p:stCondLst>
                                            <p:cond delay="0"/>
                                          </p:stCondLst>
                                        </p:cTn>
                                        <p:tgtEl>
                                          <p:spTgt spid="39939">
                                            <p:txEl>
                                              <p:charRg st="21" end="25"/>
                                            </p:txEl>
                                          </p:spTgt>
                                        </p:tgtEl>
                                        <p:attrNameLst>
                                          <p:attrName>style.visibility</p:attrName>
                                        </p:attrNameLst>
                                      </p:cBhvr>
                                      <p:to>
                                        <p:strVal val="visible"/>
                                      </p:to>
                                    </p:set>
                                    <p:animEffect transition="in" filter="fade">
                                      <p:cBhvr>
                                        <p:cTn id="32" dur="1000"/>
                                        <p:tgtEl>
                                          <p:spTgt spid="39939">
                                            <p:txEl>
                                              <p:charRg st="21" end="25"/>
                                            </p:txEl>
                                          </p:spTgt>
                                        </p:tgtEl>
                                      </p:cBhvr>
                                    </p:animEffect>
                                    <p:anim calcmode="lin" valueType="num">
                                      <p:cBhvr>
                                        <p:cTn id="33" dur="1000" fill="hold"/>
                                        <p:tgtEl>
                                          <p:spTgt spid="39939">
                                            <p:txEl>
                                              <p:charRg st="21" end="25"/>
                                            </p:txEl>
                                          </p:spTgt>
                                        </p:tgtEl>
                                        <p:attrNameLst>
                                          <p:attrName>ppt_x</p:attrName>
                                        </p:attrNameLst>
                                      </p:cBhvr>
                                      <p:tavLst>
                                        <p:tav tm="0">
                                          <p:val>
                                            <p:strVal val="#ppt_x"/>
                                          </p:val>
                                        </p:tav>
                                        <p:tav tm="100000">
                                          <p:val>
                                            <p:strVal val="#ppt_x"/>
                                          </p:val>
                                        </p:tav>
                                      </p:tavLst>
                                    </p:anim>
                                    <p:anim calcmode="lin" valueType="num">
                                      <p:cBhvr>
                                        <p:cTn id="34" dur="1000" fill="hold"/>
                                        <p:tgtEl>
                                          <p:spTgt spid="39939">
                                            <p:txEl>
                                              <p:charRg st="21" end="25"/>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indefinite" fill="hold">
                                          <p:stCondLst>
                                            <p:cond delay="0"/>
                                          </p:stCondLst>
                                        </p:cTn>
                                        <p:tgtEl>
                                          <p:spTgt spid="39939">
                                            <p:txEl>
                                              <p:charRg st="25" end="29"/>
                                            </p:txEl>
                                          </p:spTgt>
                                        </p:tgtEl>
                                        <p:attrNameLst>
                                          <p:attrName>style.visibility</p:attrName>
                                        </p:attrNameLst>
                                      </p:cBhvr>
                                      <p:to>
                                        <p:strVal val="visible"/>
                                      </p:to>
                                    </p:set>
                                    <p:animEffect transition="in" filter="fade">
                                      <p:cBhvr>
                                        <p:cTn id="37" dur="1000"/>
                                        <p:tgtEl>
                                          <p:spTgt spid="39939">
                                            <p:txEl>
                                              <p:charRg st="25" end="29"/>
                                            </p:txEl>
                                          </p:spTgt>
                                        </p:tgtEl>
                                      </p:cBhvr>
                                    </p:animEffect>
                                    <p:anim calcmode="lin" valueType="num">
                                      <p:cBhvr>
                                        <p:cTn id="38" dur="1000" fill="hold"/>
                                        <p:tgtEl>
                                          <p:spTgt spid="39939">
                                            <p:txEl>
                                              <p:charRg st="25" end="29"/>
                                            </p:txEl>
                                          </p:spTgt>
                                        </p:tgtEl>
                                        <p:attrNameLst>
                                          <p:attrName>ppt_x</p:attrName>
                                        </p:attrNameLst>
                                      </p:cBhvr>
                                      <p:tavLst>
                                        <p:tav tm="0">
                                          <p:val>
                                            <p:strVal val="#ppt_x"/>
                                          </p:val>
                                        </p:tav>
                                        <p:tav tm="100000">
                                          <p:val>
                                            <p:strVal val="#ppt_x"/>
                                          </p:val>
                                        </p:tav>
                                      </p:tavLst>
                                    </p:anim>
                                    <p:anim calcmode="lin" valueType="num">
                                      <p:cBhvr>
                                        <p:cTn id="39" dur="1000" fill="hold"/>
                                        <p:tgtEl>
                                          <p:spTgt spid="39939">
                                            <p:txEl>
                                              <p:charRg st="25" end="2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v"/>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audio" Target="../media/audio1.wav"/></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2049"/>
          <p:cNvSpPr>
            <a:spLocks noGrp="1" noRot="1"/>
          </p:cNvSpPr>
          <p:nvPr>
            <p:ph type="ctrTitle"/>
          </p:nvPr>
        </p:nvSpPr>
        <p:spPr>
          <a:xfrm>
            <a:off x="3995738" y="1341438"/>
            <a:ext cx="4648200" cy="1981200"/>
          </a:xfrm>
        </p:spPr>
        <p:txBody>
          <a:bodyPr anchor="ctr"/>
          <a:p>
            <a:pPr defTabSz="914400"/>
            <a:r>
              <a:rPr lang="zh-CN" altLang="en-US" b="1" kern="1200" baseline="0" dirty="0">
                <a:latin typeface="黑体" panose="02010600030101010101" charset="-122"/>
                <a:ea typeface="黑体" panose="02010600030101010101" charset="-122"/>
                <a:cs typeface="+mj-cs"/>
              </a:rPr>
              <a:t>《执规责任制规定》解读及相关问题学习</a:t>
            </a:r>
            <a:endParaRPr lang="zh-CN" altLang="en-US" b="1" kern="1200" baseline="0" dirty="0">
              <a:latin typeface="黑体" panose="02010600030101010101" charset="-122"/>
              <a:ea typeface="黑体" panose="02010600030101010101" charset="-122"/>
              <a:cs typeface="+mj-cs"/>
            </a:endParaRPr>
          </a:p>
        </p:txBody>
      </p:sp>
      <p:sp>
        <p:nvSpPr>
          <p:cNvPr id="13314" name="副标题 2050"/>
          <p:cNvSpPr>
            <a:spLocks noGrp="1" noRot="1"/>
          </p:cNvSpPr>
          <p:nvPr>
            <p:ph type="subTitle" idx="1"/>
          </p:nvPr>
        </p:nvSpPr>
        <p:spPr>
          <a:xfrm>
            <a:off x="3995738" y="3789363"/>
            <a:ext cx="4572000" cy="1676400"/>
          </a:xfrm>
        </p:spPr>
        <p:txBody>
          <a:bodyPr anchor="t"/>
          <a:p>
            <a:pPr defTabSz="914400">
              <a:buSzPct val="70000"/>
            </a:pPr>
            <a:endParaRPr lang="zh-CN" altLang="de-DE" sz="2800" b="1" kern="1200" baseline="0" dirty="0">
              <a:latin typeface="楷体" panose="02010609060101010101" charset="-122"/>
              <a:ea typeface="楷体" panose="02010609060101010101" charset="-122"/>
              <a:cs typeface="+mn-cs"/>
            </a:endParaRPr>
          </a:p>
          <a:p>
            <a:pPr defTabSz="914400">
              <a:buSzPct val="70000"/>
            </a:pPr>
            <a:endParaRPr lang="zh-CN" altLang="de-DE" sz="2800" b="1" kern="1200" baseline="0" dirty="0">
              <a:latin typeface="楷体" panose="02010609060101010101" charset="-122"/>
              <a:ea typeface="楷体" panose="02010609060101010101" charset="-122"/>
              <a:cs typeface="+mn-cs"/>
            </a:endParaRPr>
          </a:p>
          <a:p>
            <a:pPr defTabSz="914400">
              <a:buSzPct val="70000"/>
            </a:pPr>
            <a:r>
              <a:rPr lang="en-US" altLang="zh-CN" sz="2400" b="1" dirty="0">
                <a:latin typeface="楷体" panose="02010609060101010101" charset="-122"/>
                <a:ea typeface="楷体" panose="02010609060101010101" charset="-122"/>
                <a:sym typeface="+mn-ea"/>
              </a:rPr>
              <a:t>2019.12.3.</a:t>
            </a:r>
            <a:endParaRPr lang="en-US" altLang="zh-CN" sz="2400" b="1" dirty="0">
              <a:latin typeface="楷体" panose="02010609060101010101" charset="-122"/>
              <a:ea typeface="楷体" panose="02010609060101010101" charset="-122"/>
              <a:sym typeface="+mn-ea"/>
            </a:endParaRPr>
          </a:p>
        </p:txBody>
      </p:sp>
    </p:spTree>
  </p:cSld>
  <p:clrMapOvr>
    <a:masterClrMapping/>
  </p:clrMapOvr>
  <p:transition>
    <p:comb/>
    <p:sndAc>
      <p:stSnd>
        <p:snd r:embed="rId1" name="type.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三、执规责任的落实及监督机制建设等问题探讨</a:t>
            </a:r>
            <a:endParaRPr lang="zh-CN" altLang="en-US"/>
          </a:p>
        </p:txBody>
      </p:sp>
      <p:sp>
        <p:nvSpPr>
          <p:cNvPr id="3" name="内容占位符 2"/>
          <p:cNvSpPr>
            <a:spLocks noGrp="1"/>
          </p:cNvSpPr>
          <p:nvPr>
            <p:ph idx="1"/>
          </p:nvPr>
        </p:nvSpPr>
        <p:spPr/>
        <p:txBody>
          <a:bodyPr/>
          <a:p>
            <a:r>
              <a:rPr lang="zh-CN" altLang="en-US" sz="2400" b="1" u="sng">
                <a:solidFill>
                  <a:srgbClr val="FF0000"/>
                </a:solidFill>
              </a:rPr>
              <a:t>严格法规的执行与普遍遵纪守规的统一</a:t>
            </a:r>
            <a:r>
              <a:rPr lang="zh-CN" altLang="en-US" sz="2000" b="1"/>
              <a:t>　　</a:t>
            </a:r>
            <a:endParaRPr lang="zh-CN" altLang="en-US" sz="2000" b="1"/>
          </a:p>
          <a:p>
            <a:r>
              <a:rPr lang="zh-CN" altLang="en-US" sz="2000" b="1"/>
              <a:t>新颁行的《执规责任制规定》明确要求要建立健全党委统一领导的执规责任制，明确了主体责任、执规责任、牵头执行的责任等。如</a:t>
            </a:r>
            <a:r>
              <a:rPr lang="zh-CN" altLang="en-US" sz="2000" b="1"/>
              <a:t>第九条明确规定：党员领导干部应当敢于担当、勇于负责，以上率下、以身作则，带头学习宣传党内法规，带头严格执行党内法规。坚决纠正有令不行、有禁不止的各种行为。所有党员，无论职务高低、党龄长短、贡献大小，在党内法规面前一律平等，没有任何党员能够凌驾于党组织之上，超越于党内法规之上。　　</a:t>
            </a:r>
            <a:endParaRPr lang="zh-CN" altLang="en-US" sz="2000" b="1"/>
          </a:p>
          <a:p>
            <a:r>
              <a:rPr lang="zh-CN" altLang="en-US" sz="2000" b="1" u="sng"/>
              <a:t>而仅有外在强制还不够，还必须培养内生的守法信仰和自觉行为，使守法护规成为每个党员发自内心的责任和使命。</a:t>
            </a:r>
            <a:r>
              <a:rPr lang="zh-CN" altLang="en-US" sz="2000" b="1"/>
              <a:t>要让所有党员真正认识到自觉遵守党章、党纪、党规是信仰使然，党的性质使然，是全体党员责无旁贷的义务。</a:t>
            </a:r>
            <a:r>
              <a:rPr lang="zh-CN" altLang="en-US"/>
              <a:t>　　</a:t>
            </a:r>
            <a:endParaRPr lang="zh-CN" altLang="en-US"/>
          </a:p>
        </p:txBody>
      </p:sp>
    </p:spTree>
  </p:cSld>
  <p:clrMapOvr>
    <a:masterClrMapping/>
  </p:clrMapOvr>
  <p:transition>
    <p:comb/>
    <p:sndAc>
      <p:stSnd>
        <p:snd r:embed="rId1" name="type.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三、执规责任的落实及监督机制建设等问题探讨</a:t>
            </a:r>
            <a:endParaRPr lang="zh-CN" altLang="en-US"/>
          </a:p>
        </p:txBody>
      </p:sp>
      <p:sp>
        <p:nvSpPr>
          <p:cNvPr id="3" name="内容占位符 2"/>
          <p:cNvSpPr>
            <a:spLocks noGrp="1"/>
          </p:cNvSpPr>
          <p:nvPr>
            <p:ph idx="1"/>
          </p:nvPr>
        </p:nvSpPr>
        <p:spPr/>
        <p:txBody>
          <a:bodyPr/>
          <a:p>
            <a:r>
              <a:rPr lang="zh-CN" altLang="en-US" sz="2400" b="1" u="sng">
                <a:solidFill>
                  <a:srgbClr val="FF0000"/>
                </a:solidFill>
              </a:rPr>
              <a:t>建设专业化、科技化的党内法规执行队伍　</a:t>
            </a:r>
            <a:r>
              <a:rPr lang="zh-CN" altLang="en-US" sz="2000" b="1"/>
              <a:t>　</a:t>
            </a:r>
            <a:endParaRPr lang="zh-CN" altLang="en-US" sz="2000" b="1"/>
          </a:p>
          <a:p>
            <a:r>
              <a:rPr lang="zh-CN" altLang="en-US" sz="1800" b="1"/>
              <a:t>“工欲善其事必先利其器”，制度一旦确立，</a:t>
            </a:r>
            <a:r>
              <a:rPr lang="zh-CN" altLang="en-US" sz="1800" b="1" u="sng"/>
              <a:t>其效能的高低就取决于执行者的能力和素质</a:t>
            </a:r>
            <a:r>
              <a:rPr lang="zh-CN" altLang="en-US" sz="1800" b="1"/>
              <a:t>。因此要着力建设一支对党绝对忠诚、综合素质高、专业能力强、勇于担当负责、甘于吃苦奉献的党内法规专门人才队伍，不断提升其业务能力和工作水平；要依托各方面高层次人才建设一支高水平的党内法规理论研究队伍，为党内法规制度建设提供理论支持；要采取多种形式加强党内法规人才培养工作，为党内法规制度建设提供长效支持。　　</a:t>
            </a:r>
            <a:endParaRPr lang="zh-CN" altLang="en-US" sz="1800" b="1"/>
          </a:p>
          <a:p>
            <a:r>
              <a:rPr lang="zh-CN" altLang="en-US" sz="1800" b="1"/>
              <a:t>同时，世界已经迎来“大数据”时代，这一新的发展趋势为实施党内法规、党风廉政和反腐工作带来了新的机遇，中央将“互联网+”、大数据发展提升至“国家大数据战略”层面，并强调“让创新贯穿党和国家一切工作”，纪检监察工作亦不例外。将大数据贯彻于监督执纪问责全过程，运用大数据构建起拒腐防变的“大网”，实现网络全覆盖、队伍全覆盖、培训全覆盖、领域全覆盖，形成完整的党员干部的“信息系统”。运用数据容量大（所有信息）、类型多、实时性、相关性和可视化特征，不仅有利于及时发现违纪违法现象，而且还能够预测违纪违法的发展趋势及隐秘的动向，</a:t>
            </a:r>
            <a:r>
              <a:rPr lang="zh-CN" altLang="en-US" sz="1800" b="1" u="sng"/>
              <a:t>推进全面从严治党向精准化迈进。</a:t>
            </a:r>
            <a:endParaRPr lang="zh-CN" altLang="en-US" sz="1800" b="1" u="sng"/>
          </a:p>
        </p:txBody>
      </p:sp>
    </p:spTree>
  </p:cSld>
  <p:clrMapOvr>
    <a:masterClrMapping/>
  </p:clrMapOvr>
  <p:transition>
    <p:comb/>
    <p:sndAc>
      <p:stSnd>
        <p:snd r:embed="rId1" name="type.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三、执规责任的落实及监督机制建设等问题探讨</a:t>
            </a:r>
            <a:endParaRPr lang="zh-CN" altLang="en-US"/>
          </a:p>
        </p:txBody>
      </p:sp>
      <p:sp>
        <p:nvSpPr>
          <p:cNvPr id="3" name="内容占位符 2"/>
          <p:cNvSpPr>
            <a:spLocks noGrp="1"/>
          </p:cNvSpPr>
          <p:nvPr>
            <p:ph idx="1"/>
          </p:nvPr>
        </p:nvSpPr>
        <p:spPr/>
        <p:txBody>
          <a:bodyPr/>
          <a:p>
            <a:r>
              <a:rPr lang="zh-CN" altLang="en-US" sz="2400" b="1" u="sng">
                <a:solidFill>
                  <a:srgbClr val="FF0000"/>
                </a:solidFill>
              </a:rPr>
              <a:t>加强党内监督和社会监督</a:t>
            </a:r>
            <a:r>
              <a:rPr lang="zh-CN" altLang="en-US" sz="2000"/>
              <a:t>　　</a:t>
            </a:r>
            <a:endParaRPr lang="zh-CN" altLang="en-US" sz="2000"/>
          </a:p>
          <a:p>
            <a:r>
              <a:rPr lang="zh-CN" altLang="en-US" sz="1800" b="1"/>
              <a:t>监督是党内法规实施机制的必不可少的环节。党内法规实施监督按照主体不同可以分为党内监督和社会监督。</a:t>
            </a:r>
            <a:r>
              <a:rPr lang="zh-CN" altLang="en-US" sz="1800" b="1" u="sng"/>
              <a:t>党内监督</a:t>
            </a:r>
            <a:r>
              <a:rPr lang="zh-CN" altLang="en-US" sz="1800" b="1"/>
              <a:t>的主要形式有党委监督（包括党的中央组织和地方组织）、纪委监督、党的工作部门监督、党员监督等，其中党委（党组）在党内监督中负主体责任，书记是第一责任人；党的各级纪律检查委员会是党内监督的专责机关，履行监督执纪问责职责；党的工作部门负责本部门本单位的内部监督，又负责对本系统的日常监督；党员则履行民主监督的责任。</a:t>
            </a:r>
            <a:r>
              <a:rPr lang="zh-CN" altLang="en-US" sz="1800" b="1" u="sng"/>
              <a:t>社会监督</a:t>
            </a:r>
            <a:r>
              <a:rPr lang="zh-CN" altLang="en-US" sz="1800" b="1"/>
              <a:t>则包括民主党派、无党派人士监督和新闻舆论监督等形式。　　</a:t>
            </a:r>
            <a:endParaRPr lang="zh-CN" altLang="en-US" sz="1800" b="1"/>
          </a:p>
          <a:p>
            <a:r>
              <a:rPr lang="zh-CN" altLang="en-US" sz="1800" b="1"/>
              <a:t>对于党员监督和社会监督的充分性、有效性的保障除了赋予这些主体以充分的知情权、参与权、表达权和监督权外，更为关键的是要本着宽容的精神、允许即使是十分尖锐的批评，也要本着就事论事的心态对待批评和监督，而不是凡事都上纲上线、无限联想的主观臆断和缺乏自信的智子疑邻式猜疑。一切以事实为根据，以更好地服务于以人民为中心的党的事业为依归，处理好党内监督与社会监督的关系。对于凭借权力或滥用权力打压党员群众和社会监督的，一律公开曝光并严厉追究责任。</a:t>
            </a:r>
            <a:r>
              <a:rPr lang="zh-CN" altLang="en-US"/>
              <a:t>　　</a:t>
            </a:r>
            <a:endParaRPr lang="zh-CN" altLang="en-US"/>
          </a:p>
        </p:txBody>
      </p:sp>
    </p:spTree>
  </p:cSld>
  <p:clrMapOvr>
    <a:masterClrMapping/>
  </p:clrMapOvr>
  <p:transition>
    <p:comb/>
    <p:sndAc>
      <p:stSnd>
        <p:snd r:embed="rId1" name="type.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a:t>
            </a:r>
            <a:r>
              <a:rPr lang="zh-CN" altLang="en-US" b="1">
                <a:latin typeface="楷体" panose="02010609060101010101" charset="-122"/>
                <a:ea typeface="楷体" panose="02010609060101010101" charset="-122"/>
                <a:sym typeface="+mn-ea"/>
              </a:rPr>
              <a:t>党内法规实施评估制度现状、问题与制度构建</a:t>
            </a:r>
            <a:endParaRPr lang="zh-CN" altLang="en-US" b="1">
              <a:latin typeface="楷体" panose="02010609060101010101" charset="-122"/>
              <a:ea typeface="楷体" panose="02010609060101010101" charset="-122"/>
              <a:sym typeface="+mn-ea"/>
            </a:endParaRPr>
          </a:p>
        </p:txBody>
      </p:sp>
      <p:sp>
        <p:nvSpPr>
          <p:cNvPr id="3" name="内容占位符 2"/>
          <p:cNvSpPr>
            <a:spLocks noGrp="1"/>
          </p:cNvSpPr>
          <p:nvPr>
            <p:ph idx="1"/>
          </p:nvPr>
        </p:nvSpPr>
        <p:spPr/>
        <p:txBody>
          <a:bodyPr/>
          <a:p>
            <a:r>
              <a:rPr lang="zh-CN" altLang="en-US" sz="2800" b="1">
                <a:latin typeface="宋体" panose="02010600030101010101" pitchFamily="2" charset="-122"/>
                <a:ea typeface="宋体" panose="02010600030101010101" pitchFamily="2" charset="-122"/>
                <a:cs typeface="宋体" panose="02010600030101010101" pitchFamily="2" charset="-122"/>
              </a:rPr>
              <a:t>（一）背景及现状</a:t>
            </a:r>
            <a:endParaRPr lang="zh-CN" altLang="en-US" sz="2800" b="1">
              <a:latin typeface="宋体" panose="02010600030101010101" pitchFamily="2" charset="-122"/>
              <a:ea typeface="宋体" panose="02010600030101010101" pitchFamily="2" charset="-122"/>
              <a:cs typeface="宋体" panose="02010600030101010101" pitchFamily="2" charset="-122"/>
            </a:endParaRPr>
          </a:p>
          <a:p>
            <a:r>
              <a:rPr lang="en-US" altLang="zh-CN" sz="2800" b="1">
                <a:latin typeface="宋体" panose="02010600030101010101" pitchFamily="2" charset="-122"/>
                <a:ea typeface="宋体" panose="02010600030101010101" pitchFamily="2" charset="-122"/>
                <a:cs typeface="宋体" panose="02010600030101010101" pitchFamily="2" charset="-122"/>
              </a:rPr>
              <a:t>1</a:t>
            </a:r>
            <a:r>
              <a:rPr lang="zh-CN" altLang="en-US" sz="2800" b="1">
                <a:latin typeface="宋体" panose="02010600030101010101" pitchFamily="2" charset="-122"/>
                <a:ea typeface="宋体" panose="02010600030101010101" pitchFamily="2" charset="-122"/>
                <a:cs typeface="宋体" panose="02010600030101010101" pitchFamily="2" charset="-122"/>
              </a:rPr>
              <a:t>、背景：</a:t>
            </a:r>
            <a:endParaRPr lang="zh-CN" altLang="en-US" sz="2800" b="1">
              <a:latin typeface="宋体" panose="02010600030101010101" pitchFamily="2" charset="-122"/>
              <a:ea typeface="宋体" panose="02010600030101010101" pitchFamily="2" charset="-122"/>
              <a:cs typeface="宋体" panose="02010600030101010101" pitchFamily="2" charset="-122"/>
            </a:endParaRPr>
          </a:p>
          <a:p>
            <a:r>
              <a:rPr lang="zh-CN" altLang="en-US" sz="2800" b="1">
                <a:latin typeface="宋体" panose="02010600030101010101" pitchFamily="2" charset="-122"/>
                <a:ea typeface="宋体" panose="02010600030101010101" pitchFamily="2" charset="-122"/>
                <a:cs typeface="宋体" panose="02010600030101010101" pitchFamily="2" charset="-122"/>
              </a:rPr>
              <a:t>党的十八大以来，习近平总书记反复强调：宪法法律的生命力在于实施，宪法法律的权威也在于实施。</a:t>
            </a:r>
            <a:endParaRPr lang="zh-CN" altLang="en-US" sz="2800" b="1">
              <a:latin typeface="宋体" panose="02010600030101010101" pitchFamily="2" charset="-122"/>
              <a:ea typeface="宋体" panose="02010600030101010101" pitchFamily="2" charset="-122"/>
              <a:cs typeface="宋体" panose="02010600030101010101" pitchFamily="2" charset="-122"/>
            </a:endParaRPr>
          </a:p>
          <a:p>
            <a:r>
              <a:rPr lang="zh-CN" altLang="en-US" sz="2800" b="1">
                <a:latin typeface="宋体" panose="02010600030101010101" pitchFamily="2" charset="-122"/>
                <a:ea typeface="宋体" panose="02010600030101010101" pitchFamily="2" charset="-122"/>
                <a:cs typeface="宋体" panose="02010600030101010101" pitchFamily="2" charset="-122"/>
              </a:rPr>
              <a:t>法律的生命力在于实施，党内法规制度亦然。习总书记强调：一分部署，九分落实。党内法规不能成为</a:t>
            </a:r>
            <a:r>
              <a:rPr lang="en-US" altLang="zh-CN" sz="2800" b="1">
                <a:latin typeface="宋体" panose="02010600030101010101" pitchFamily="2" charset="-122"/>
                <a:ea typeface="宋体" panose="02010600030101010101" pitchFamily="2" charset="-122"/>
                <a:cs typeface="宋体" panose="02010600030101010101" pitchFamily="2" charset="-122"/>
              </a:rPr>
              <a:t>“</a:t>
            </a:r>
            <a:r>
              <a:rPr lang="zh-CN" altLang="en-US" sz="2800" b="1">
                <a:latin typeface="宋体" panose="02010600030101010101" pitchFamily="2" charset="-122"/>
                <a:ea typeface="宋体" panose="02010600030101010101" pitchFamily="2" charset="-122"/>
                <a:cs typeface="宋体" panose="02010600030101010101" pitchFamily="2" charset="-122"/>
              </a:rPr>
              <a:t>稻草人</a:t>
            </a:r>
            <a:r>
              <a:rPr lang="en-US" altLang="zh-CN" sz="2800" b="1">
                <a:latin typeface="宋体" panose="02010600030101010101" pitchFamily="2" charset="-122"/>
                <a:ea typeface="宋体" panose="02010600030101010101" pitchFamily="2" charset="-122"/>
                <a:cs typeface="宋体" panose="02010600030101010101" pitchFamily="2" charset="-122"/>
              </a:rPr>
              <a:t>”</a:t>
            </a:r>
            <a:r>
              <a:rPr lang="zh-CN" altLang="en-US" sz="2000" b="1">
                <a:latin typeface="宋体" panose="02010600030101010101" pitchFamily="2" charset="-122"/>
                <a:ea typeface="宋体" panose="02010600030101010101" pitchFamily="2" charset="-122"/>
                <a:cs typeface="宋体" panose="02010600030101010101" pitchFamily="2" charset="-122"/>
              </a:rPr>
              <a:t>。</a:t>
            </a:r>
            <a:r>
              <a:rPr lang="zh-CN" altLang="en-US" sz="2800" b="1">
                <a:latin typeface="宋体" panose="02010600030101010101" pitchFamily="2" charset="-122"/>
                <a:ea typeface="宋体" panose="02010600030101010101" pitchFamily="2" charset="-122"/>
                <a:cs typeface="宋体" panose="02010600030101010101" pitchFamily="2" charset="-122"/>
                <a:sym typeface="+mn-ea"/>
              </a:rPr>
              <a:t>一套健全有效的实施评估制度至为关键。</a:t>
            </a:r>
            <a:endParaRPr lang="zh-CN" altLang="en-US" sz="2800" b="1">
              <a:latin typeface="宋体" panose="02010600030101010101" pitchFamily="2" charset="-122"/>
              <a:ea typeface="宋体" panose="02010600030101010101" pitchFamily="2" charset="-122"/>
              <a:cs typeface="宋体" panose="02010600030101010101" pitchFamily="2" charset="-122"/>
            </a:endParaRPr>
          </a:p>
          <a:p>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p:comb/>
    <p:sndAc>
      <p:stSnd>
        <p:snd r:embed="rId1" name="type.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a:t>
            </a:r>
            <a:r>
              <a:rPr lang="zh-CN" altLang="en-US" b="1">
                <a:latin typeface="楷体" panose="02010609060101010101" charset="-122"/>
                <a:ea typeface="楷体" panose="02010609060101010101" charset="-122"/>
                <a:sym typeface="+mn-ea"/>
              </a:rPr>
              <a:t>党内法规实施评估制度现状、问题与制度构建</a:t>
            </a:r>
            <a:endParaRPr lang="zh-CN" altLang="en-US"/>
          </a:p>
        </p:txBody>
      </p:sp>
      <p:sp>
        <p:nvSpPr>
          <p:cNvPr id="3" name="内容占位符 2"/>
          <p:cNvSpPr>
            <a:spLocks noGrp="1"/>
          </p:cNvSpPr>
          <p:nvPr>
            <p:ph idx="1"/>
          </p:nvPr>
        </p:nvSpPr>
        <p:spPr/>
        <p:txBody>
          <a:bodyPr/>
          <a:p>
            <a:r>
              <a:rPr lang="zh-CN" altLang="en-US" sz="2400" b="1">
                <a:latin typeface="宋体" panose="02010600030101010101" pitchFamily="2" charset="-122"/>
                <a:ea typeface="宋体" panose="02010600030101010101" pitchFamily="2" charset="-122"/>
                <a:cs typeface="宋体" panose="02010600030101010101" pitchFamily="2" charset="-122"/>
                <a:sym typeface="+mn-ea"/>
              </a:rPr>
              <a:t>（一）背景及现状</a:t>
            </a:r>
            <a:endParaRPr lang="zh-CN" altLang="en-US" sz="2400" b="1">
              <a:latin typeface="宋体" panose="02010600030101010101" pitchFamily="2" charset="-122"/>
              <a:ea typeface="宋体" panose="02010600030101010101" pitchFamily="2" charset="-122"/>
              <a:cs typeface="宋体" panose="02010600030101010101" pitchFamily="2" charset="-122"/>
              <a:sym typeface="+mn-ea"/>
            </a:endParaRPr>
          </a:p>
          <a:p>
            <a:r>
              <a:rPr lang="en-US" altLang="zh-CN" sz="2400" b="1">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b="1">
                <a:latin typeface="宋体" panose="02010600030101010101" pitchFamily="2" charset="-122"/>
                <a:ea typeface="宋体" panose="02010600030101010101" pitchFamily="2" charset="-122"/>
                <a:cs typeface="宋体" panose="02010600030101010101" pitchFamily="2" charset="-122"/>
                <a:sym typeface="+mn-ea"/>
              </a:rPr>
              <a:t>、依据：</a:t>
            </a:r>
            <a:endParaRPr lang="zh-CN" altLang="en-US" sz="2400" b="1">
              <a:latin typeface="宋体" panose="02010600030101010101" pitchFamily="2" charset="-122"/>
              <a:ea typeface="宋体" panose="02010600030101010101" pitchFamily="2" charset="-122"/>
              <a:cs typeface="宋体" panose="02010600030101010101" pitchFamily="2" charset="-122"/>
              <a:sym typeface="+mn-ea"/>
            </a:endParaRPr>
          </a:p>
          <a:p>
            <a:r>
              <a:rPr lang="zh-CN" altLang="en-US" sz="2400" b="1">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b="1">
                <a:latin typeface="宋体" panose="02010600030101010101" pitchFamily="2" charset="-122"/>
                <a:ea typeface="宋体" panose="02010600030101010101" pitchFamily="2" charset="-122"/>
                <a:cs typeface="宋体" panose="02010600030101010101" pitchFamily="2" charset="-122"/>
                <a:sym typeface="+mn-ea"/>
              </a:rPr>
              <a:t>1</a:t>
            </a:r>
            <a:r>
              <a:rPr lang="zh-CN" altLang="en-US" sz="2400" b="1">
                <a:latin typeface="宋体" panose="02010600030101010101" pitchFamily="2" charset="-122"/>
                <a:ea typeface="宋体" panose="02010600030101010101" pitchFamily="2" charset="-122"/>
                <a:cs typeface="宋体" panose="02010600030101010101" pitchFamily="2" charset="-122"/>
                <a:sym typeface="+mn-ea"/>
              </a:rPr>
              <a:t>）中共中央印发的《中央党内法规制定工作五年规划纲要（2013—2017）》亦强调：“积极开展党内法规实施后评估工作，并根据评估反馈情况及时修改完善相关党内法规。”</a:t>
            </a:r>
            <a:endParaRPr lang="en-US" altLang="zh-CN" sz="2400" b="1">
              <a:latin typeface="宋体" panose="02010600030101010101" pitchFamily="2" charset="-122"/>
              <a:ea typeface="宋体" panose="02010600030101010101" pitchFamily="2" charset="-122"/>
              <a:cs typeface="宋体" panose="02010600030101010101" pitchFamily="2" charset="-122"/>
              <a:sym typeface="+mn-ea"/>
            </a:endParaRPr>
          </a:p>
          <a:p>
            <a:r>
              <a:rPr lang="zh-CN" altLang="en-US" sz="2400" b="1">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b="1">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b="1">
                <a:latin typeface="宋体" panose="02010600030101010101" pitchFamily="2" charset="-122"/>
                <a:ea typeface="宋体" panose="02010600030101010101" pitchFamily="2" charset="-122"/>
                <a:cs typeface="宋体" panose="02010600030101010101" pitchFamily="2" charset="-122"/>
                <a:sym typeface="+mn-ea"/>
              </a:rPr>
              <a:t>）《中国共产党党内法规制定条例》（新修）第三十六条 坚持制定和实施一体推进，健全党内法规执行责任制，加大党内法规宣传、教育、培训力度，对党内法规执行情况、实施效果开展评估，加强监督执纪问责，确保党内法规得到有效实施。</a:t>
            </a:r>
            <a:endParaRPr lang="zh-CN" altLang="en-US" sz="2000" b="1">
              <a:latin typeface="宋体" panose="02010600030101010101" pitchFamily="2" charset="-122"/>
              <a:ea typeface="宋体" panose="02010600030101010101" pitchFamily="2" charset="-122"/>
              <a:cs typeface="宋体" panose="02010600030101010101" pitchFamily="2" charset="-122"/>
            </a:endParaRPr>
          </a:p>
          <a:p>
            <a:endParaRPr lang="zh-CN" altLang="en-US" sz="2000"/>
          </a:p>
        </p:txBody>
      </p:sp>
    </p:spTree>
  </p:cSld>
  <p:clrMapOvr>
    <a:masterClrMapping/>
  </p:clrMapOvr>
  <p:transition>
    <p:comb/>
    <p:sndAc>
      <p:stSnd>
        <p:snd r:embed="rId1" name="type.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a:t>
            </a:r>
            <a:r>
              <a:rPr lang="zh-CN" altLang="en-US" b="1">
                <a:latin typeface="楷体" panose="02010609060101010101" charset="-122"/>
                <a:ea typeface="楷体" panose="02010609060101010101" charset="-122"/>
                <a:sym typeface="+mn-ea"/>
              </a:rPr>
              <a:t>党内法规实施评估制度现状、问题与制度构建</a:t>
            </a:r>
            <a:endParaRPr lang="zh-CN" altLang="en-US"/>
          </a:p>
        </p:txBody>
      </p:sp>
      <p:sp>
        <p:nvSpPr>
          <p:cNvPr id="3" name="内容占位符 2"/>
          <p:cNvSpPr>
            <a:spLocks noGrp="1"/>
          </p:cNvSpPr>
          <p:nvPr>
            <p:ph idx="1"/>
          </p:nvPr>
        </p:nvSpPr>
        <p:spPr/>
        <p:txBody>
          <a:bodyPr/>
          <a:p>
            <a:r>
              <a:rPr lang="zh-CN" altLang="en-US" sz="2000" b="1">
                <a:latin typeface="宋体" panose="02010600030101010101" pitchFamily="2" charset="-122"/>
                <a:ea typeface="宋体" panose="02010600030101010101" pitchFamily="2" charset="-122"/>
                <a:cs typeface="宋体" panose="02010600030101010101" pitchFamily="2" charset="-122"/>
                <a:sym typeface="+mn-ea"/>
              </a:rPr>
              <a:t>（一）背景与现状 </a:t>
            </a:r>
            <a:r>
              <a:rPr lang="en-US" altLang="zh-CN" sz="2000" b="1">
                <a:latin typeface="宋体" panose="02010600030101010101" pitchFamily="2" charset="-122"/>
                <a:ea typeface="宋体" panose="02010600030101010101" pitchFamily="2" charset="-122"/>
                <a:cs typeface="宋体" panose="02010600030101010101" pitchFamily="2" charset="-122"/>
                <a:sym typeface="+mn-ea"/>
              </a:rPr>
              <a:t>2</a:t>
            </a:r>
            <a:r>
              <a:rPr lang="zh-CN" altLang="en-US" sz="2000" b="1">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a:latin typeface="宋体" panose="02010600030101010101" pitchFamily="2" charset="-122"/>
                <a:ea typeface="宋体" panose="02010600030101010101" pitchFamily="2" charset="-122"/>
                <a:cs typeface="宋体" panose="02010600030101010101" pitchFamily="2" charset="-122"/>
                <a:sym typeface="+mn-ea"/>
              </a:rPr>
              <a:t>依据</a:t>
            </a:r>
            <a:endParaRPr lang="zh-CN" altLang="en-US" sz="2000" b="1">
              <a:latin typeface="宋体" panose="02010600030101010101" pitchFamily="2" charset="-122"/>
              <a:ea typeface="宋体" panose="02010600030101010101" pitchFamily="2" charset="-122"/>
              <a:cs typeface="宋体" panose="02010600030101010101" pitchFamily="2" charset="-122"/>
              <a:sym typeface="+mn-ea"/>
            </a:endParaRPr>
          </a:p>
          <a:p>
            <a:r>
              <a:rPr lang="zh-CN" altLang="en-US" sz="2000" b="1">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b="1">
                <a:latin typeface="宋体" panose="02010600030101010101" pitchFamily="2" charset="-122"/>
                <a:ea typeface="宋体" panose="02010600030101010101" pitchFamily="2" charset="-122"/>
                <a:cs typeface="宋体" panose="02010600030101010101" pitchFamily="2" charset="-122"/>
                <a:sym typeface="+mn-ea"/>
              </a:rPr>
              <a:t>3</a:t>
            </a:r>
            <a:r>
              <a:rPr lang="zh-CN" altLang="en-US" sz="2000" b="1">
                <a:latin typeface="宋体" panose="02010600030101010101" pitchFamily="2" charset="-122"/>
                <a:ea typeface="宋体" panose="02010600030101010101" pitchFamily="2" charset="-122"/>
                <a:cs typeface="宋体" panose="02010600030101010101" pitchFamily="2" charset="-122"/>
                <a:sym typeface="+mn-ea"/>
              </a:rPr>
              <a:t>）中国共产党党内法规执行责任制规定(试行)：</a:t>
            </a:r>
            <a:endParaRPr lang="zh-CN" altLang="en-US" sz="2000" b="1">
              <a:latin typeface="宋体" panose="02010600030101010101" pitchFamily="2" charset="-122"/>
              <a:ea typeface="宋体" panose="02010600030101010101" pitchFamily="2" charset="-122"/>
              <a:cs typeface="宋体" panose="02010600030101010101" pitchFamily="2" charset="-122"/>
              <a:sym typeface="+mn-ea"/>
            </a:endParaRPr>
          </a:p>
          <a:p>
            <a:r>
              <a:rPr lang="zh-CN" altLang="en-US" sz="2000" b="1">
                <a:latin typeface="宋体" panose="02010600030101010101" pitchFamily="2" charset="-122"/>
                <a:ea typeface="宋体" panose="02010600030101010101" pitchFamily="2" charset="-122"/>
                <a:cs typeface="宋体" panose="02010600030101010101" pitchFamily="2" charset="-122"/>
                <a:sym typeface="+mn-ea"/>
              </a:rPr>
              <a:t>第十五条 </a:t>
            </a:r>
            <a:r>
              <a:rPr lang="zh-CN" altLang="en-US" sz="2000" b="1" u="sng">
                <a:latin typeface="宋体" panose="02010600030101010101" pitchFamily="2" charset="-122"/>
                <a:ea typeface="宋体" panose="02010600030101010101" pitchFamily="2" charset="-122"/>
                <a:cs typeface="宋体" panose="02010600030101010101" pitchFamily="2" charset="-122"/>
                <a:sym typeface="+mn-ea"/>
              </a:rPr>
              <a:t>党内法规制定机关</a:t>
            </a:r>
            <a:r>
              <a:rPr lang="zh-CN" altLang="en-US" sz="2000" b="1">
                <a:latin typeface="宋体" panose="02010600030101010101" pitchFamily="2" charset="-122"/>
                <a:ea typeface="宋体" panose="02010600030101010101" pitchFamily="2" charset="-122"/>
                <a:cs typeface="宋体" panose="02010600030101010101" pitchFamily="2" charset="-122"/>
                <a:sym typeface="+mn-ea"/>
              </a:rPr>
              <a:t>可以视情对党内法规执行情况、实施效果开展评估，督促党组织和党员领导干部履行执规责任，推动党内法规实施。</a:t>
            </a:r>
            <a:endParaRPr lang="zh-CN" altLang="en-US" sz="2000" b="1">
              <a:latin typeface="宋体" panose="02010600030101010101" pitchFamily="2" charset="-122"/>
              <a:ea typeface="宋体" panose="02010600030101010101" pitchFamily="2" charset="-122"/>
              <a:cs typeface="宋体" panose="02010600030101010101" pitchFamily="2" charset="-122"/>
              <a:sym typeface="+mn-ea"/>
            </a:endParaRPr>
          </a:p>
          <a:p>
            <a:r>
              <a:rPr lang="zh-CN" altLang="en-US" sz="2000" b="1">
                <a:latin typeface="宋体" panose="02010600030101010101" pitchFamily="2" charset="-122"/>
                <a:ea typeface="宋体" panose="02010600030101010101" pitchFamily="2" charset="-122"/>
                <a:cs typeface="宋体" panose="02010600030101010101" pitchFamily="2" charset="-122"/>
                <a:sym typeface="+mn-ea"/>
              </a:rPr>
              <a:t>开展党内法规实施评估工作应当制定年度计划。</a:t>
            </a:r>
            <a:r>
              <a:rPr lang="zh-CN" altLang="en-US" sz="2000" b="1" u="sng">
                <a:latin typeface="宋体" panose="02010600030101010101" pitchFamily="2" charset="-122"/>
                <a:ea typeface="宋体" panose="02010600030101010101" pitchFamily="2" charset="-122"/>
                <a:cs typeface="宋体" panose="02010600030101010101" pitchFamily="2" charset="-122"/>
                <a:sym typeface="+mn-ea"/>
              </a:rPr>
              <a:t>应当列入实施评估范围的党内法规主要包括</a:t>
            </a:r>
            <a:r>
              <a:rPr lang="zh-CN" altLang="en-US" sz="2000" b="1">
                <a:latin typeface="宋体" panose="02010600030101010101" pitchFamily="2" charset="-122"/>
                <a:ea typeface="宋体" panose="02010600030101010101" pitchFamily="2" charset="-122"/>
                <a:cs typeface="宋体" panose="02010600030101010101" pitchFamily="2" charset="-122"/>
                <a:sym typeface="+mn-ea"/>
              </a:rPr>
              <a:t>：上位党内法规和规范性文件作出新规定、提出新要求的；相关法律法规作出新规定的；规范和调整事项发生较大变化的；执行过程中遇到较大困难、意见反映较多的；试行期满或者没有规定试行期但试行超过5年的。</a:t>
            </a:r>
            <a:endParaRPr lang="zh-CN" altLang="en-US" sz="2000" b="1">
              <a:latin typeface="宋体" panose="02010600030101010101" pitchFamily="2" charset="-122"/>
              <a:ea typeface="宋体" panose="02010600030101010101" pitchFamily="2" charset="-122"/>
              <a:cs typeface="宋体" panose="02010600030101010101" pitchFamily="2" charset="-122"/>
              <a:sym typeface="+mn-ea"/>
            </a:endParaRPr>
          </a:p>
          <a:p>
            <a:r>
              <a:rPr lang="zh-CN" altLang="en-US" sz="2000" b="1">
                <a:latin typeface="宋体" panose="02010600030101010101" pitchFamily="2" charset="-122"/>
                <a:ea typeface="宋体" panose="02010600030101010101" pitchFamily="2" charset="-122"/>
                <a:cs typeface="宋体" panose="02010600030101010101" pitchFamily="2" charset="-122"/>
                <a:sym typeface="+mn-ea"/>
              </a:rPr>
              <a:t>根据工作需要，实施评估可以对1部党内法规或者其中的若干条款开展专项评估，也可以对相关联的若干部党内法规开展一揽子评估。实施评估结束后应当形成评估报告。</a:t>
            </a:r>
            <a:endParaRPr lang="zh-CN" altLang="en-US" sz="2000" b="1">
              <a:latin typeface="宋体" panose="02010600030101010101" pitchFamily="2" charset="-122"/>
              <a:ea typeface="宋体" panose="02010600030101010101" pitchFamily="2" charset="-122"/>
              <a:cs typeface="宋体" panose="02010600030101010101" pitchFamily="2" charset="-122"/>
              <a:sym typeface="+mn-ea"/>
            </a:endParaRPr>
          </a:p>
          <a:p>
            <a:endParaRPr lang="zh-CN" altLang="en-US" sz="2000"/>
          </a:p>
        </p:txBody>
      </p:sp>
    </p:spTree>
  </p:cSld>
  <p:clrMapOvr>
    <a:masterClrMapping/>
  </p:clrMapOvr>
  <p:transition>
    <p:comb/>
    <p:sndAc>
      <p:stSnd>
        <p:snd r:embed="rId1" name="type.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a:t>
            </a:r>
            <a:r>
              <a:rPr lang="zh-CN" altLang="en-US" b="1">
                <a:latin typeface="楷体" panose="02010609060101010101" charset="-122"/>
                <a:ea typeface="楷体" panose="02010609060101010101" charset="-122"/>
                <a:sym typeface="+mn-ea"/>
              </a:rPr>
              <a:t>党内法规实施评估制度现状、问题与制度构建</a:t>
            </a:r>
            <a:endParaRPr lang="zh-CN" altLang="en-US"/>
          </a:p>
        </p:txBody>
      </p:sp>
      <p:sp>
        <p:nvSpPr>
          <p:cNvPr id="3" name="内容占位符 2"/>
          <p:cNvSpPr>
            <a:spLocks noGrp="1"/>
          </p:cNvSpPr>
          <p:nvPr>
            <p:ph idx="1"/>
          </p:nvPr>
        </p:nvSpPr>
        <p:spPr/>
        <p:txBody>
          <a:bodyPr/>
          <a:p>
            <a:r>
              <a:rPr lang="zh-CN" altLang="en-US" sz="2400" b="1">
                <a:latin typeface="宋体" panose="02010600030101010101" pitchFamily="2" charset="-122"/>
                <a:ea typeface="宋体" panose="02010600030101010101" pitchFamily="2" charset="-122"/>
                <a:sym typeface="+mn-ea"/>
              </a:rPr>
              <a:t>（一）背景与现状</a:t>
            </a:r>
            <a:endParaRPr lang="zh-CN" altLang="en-US" sz="2400" b="1">
              <a:latin typeface="宋体" panose="02010600030101010101" pitchFamily="2" charset="-122"/>
              <a:ea typeface="宋体" panose="02010600030101010101" pitchFamily="2" charset="-122"/>
              <a:sym typeface="+mn-ea"/>
            </a:endParaRPr>
          </a:p>
          <a:p>
            <a:r>
              <a:rPr lang="en-US" altLang="zh-CN" sz="2000" b="1">
                <a:latin typeface="宋体" panose="02010600030101010101" pitchFamily="2" charset="-122"/>
                <a:ea typeface="宋体" panose="02010600030101010101" pitchFamily="2" charset="-122"/>
                <a:sym typeface="+mn-ea"/>
              </a:rPr>
              <a:t>3</a:t>
            </a:r>
            <a:r>
              <a:rPr lang="zh-CN" altLang="en-US" sz="2000" b="1">
                <a:latin typeface="宋体" panose="02010600030101010101" pitchFamily="2" charset="-122"/>
                <a:ea typeface="宋体" panose="02010600030101010101" pitchFamily="2" charset="-122"/>
                <a:sym typeface="+mn-ea"/>
              </a:rPr>
              <a:t>、含义</a:t>
            </a:r>
            <a:endParaRPr lang="zh-CN" altLang="en-US" sz="2000" b="1">
              <a:latin typeface="宋体" panose="02010600030101010101" pitchFamily="2" charset="-122"/>
              <a:ea typeface="宋体" panose="02010600030101010101" pitchFamily="2" charset="-122"/>
            </a:endParaRPr>
          </a:p>
          <a:p>
            <a:r>
              <a:rPr lang="zh-CN" altLang="en-US" sz="2000" b="1">
                <a:latin typeface="宋体" panose="02010600030101010101" pitchFamily="2" charset="-122"/>
                <a:ea typeface="宋体" panose="02010600030101010101" pitchFamily="2" charset="-122"/>
              </a:rPr>
              <a:t>按评估的阶段和任务来划分，完善的党内法规评估机制可分为</a:t>
            </a:r>
            <a:r>
              <a:rPr lang="zh-CN" altLang="en-US" sz="2000" b="1" u="sng">
                <a:latin typeface="宋体" panose="02010600030101010101" pitchFamily="2" charset="-122"/>
                <a:ea typeface="宋体" panose="02010600030101010101" pitchFamily="2" charset="-122"/>
              </a:rPr>
              <a:t>立规前评估、立规中评估与实施后评估</a:t>
            </a:r>
            <a:r>
              <a:rPr lang="zh-CN" altLang="en-US" sz="2000" b="1">
                <a:latin typeface="宋体" panose="02010600030101010101" pitchFamily="2" charset="-122"/>
                <a:ea typeface="宋体" panose="02010600030101010101" pitchFamily="2" charset="-122"/>
              </a:rPr>
              <a:t>等三个阶段。</a:t>
            </a:r>
            <a:endParaRPr lang="zh-CN" altLang="en-US" sz="2000" b="1">
              <a:latin typeface="宋体" panose="02010600030101010101" pitchFamily="2" charset="-122"/>
              <a:ea typeface="宋体" panose="02010600030101010101" pitchFamily="2" charset="-122"/>
            </a:endParaRPr>
          </a:p>
          <a:p>
            <a:r>
              <a:rPr lang="zh-CN" altLang="en-US" sz="2000" b="1">
                <a:latin typeface="宋体" panose="02010600030101010101" pitchFamily="2" charset="-122"/>
                <a:ea typeface="宋体" panose="02010600030101010101" pitchFamily="2" charset="-122"/>
              </a:rPr>
              <a:t>实施后评估作为党内法规评估的“重头戏”，是指特定的评估主体对现行有效的党内法规文本质量、立规价值、实施状况及效果的考察评估，其目的在于检测立规实施效果，评价立规质量，发现立规问题，提出完善方案，最终促进党内法规制度体系的更新优化。实施后评估实质上属于效益评估与跟踪评估，强调的是党内法规的操作性、执行性、实效性和存在问题，揭示党内法规对党内治理乃至国家治理的实际影响。当前，党内法规的评估工作主要围绕实施后评估来展开。</a:t>
            </a:r>
            <a:endParaRPr lang="zh-CN" altLang="en-US" sz="2000" b="1">
              <a:latin typeface="宋体" panose="02010600030101010101" pitchFamily="2" charset="-122"/>
              <a:ea typeface="宋体" panose="02010600030101010101" pitchFamily="2" charset="-122"/>
            </a:endParaRPr>
          </a:p>
        </p:txBody>
      </p:sp>
    </p:spTree>
  </p:cSld>
  <p:clrMapOvr>
    <a:masterClrMapping/>
  </p:clrMapOvr>
  <p:transition>
    <p:comb/>
    <p:sndAc>
      <p:stSnd>
        <p:snd r:embed="rId1" name="type.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01625" y="650240"/>
            <a:ext cx="8540750" cy="1143000"/>
          </a:xfrm>
        </p:spPr>
        <p:txBody>
          <a:bodyPr/>
          <a:p>
            <a:r>
              <a:rPr lang="zh-CN" altLang="en-US" b="1">
                <a:latin typeface="楷体" panose="02010609060101010101" charset="-122"/>
                <a:ea typeface="楷体" panose="02010609060101010101" charset="-122"/>
                <a:sym typeface="+mn-ea"/>
              </a:rPr>
              <a:t>四、</a:t>
            </a:r>
            <a:r>
              <a:rPr lang="zh-CN" altLang="en-US" b="1">
                <a:latin typeface="楷体" panose="02010609060101010101" charset="-122"/>
                <a:ea typeface="楷体" panose="02010609060101010101" charset="-122"/>
                <a:sym typeface="+mn-ea"/>
              </a:rPr>
              <a:t>党内法规实施评估制度现状、问题与制度构建</a:t>
            </a:r>
            <a:endParaRPr lang="zh-CN" altLang="en-US" b="1">
              <a:latin typeface="宋体" panose="02010600030101010101" pitchFamily="2" charset="-122"/>
              <a:ea typeface="宋体" panose="02010600030101010101" pitchFamily="2" charset="-122"/>
              <a:sym typeface="+mn-ea"/>
            </a:endParaRPr>
          </a:p>
        </p:txBody>
      </p:sp>
      <p:sp>
        <p:nvSpPr>
          <p:cNvPr id="3" name="内容占位符 2"/>
          <p:cNvSpPr>
            <a:spLocks noGrp="1"/>
          </p:cNvSpPr>
          <p:nvPr>
            <p:ph idx="1"/>
          </p:nvPr>
        </p:nvSpPr>
        <p:spPr/>
        <p:txBody>
          <a:bodyPr/>
          <a:p>
            <a:r>
              <a:rPr lang="zh-CN" altLang="en-US" sz="2400" b="1"/>
              <a:t>（一）背景与现状</a:t>
            </a:r>
            <a:endParaRPr lang="zh-CN" altLang="en-US" sz="2400" b="1"/>
          </a:p>
          <a:p>
            <a:r>
              <a:rPr lang="en-US" altLang="zh-CN" sz="2400" b="1"/>
              <a:t>4</a:t>
            </a:r>
            <a:r>
              <a:rPr lang="zh-CN" altLang="en-US" sz="2400" b="1"/>
              <a:t>、</a:t>
            </a:r>
            <a:r>
              <a:rPr lang="zh-CN" altLang="en-US" sz="2400" b="1"/>
              <a:t>意义</a:t>
            </a:r>
            <a:r>
              <a:rPr lang="en-US" altLang="zh-CN" sz="2400" b="1"/>
              <a:t>----优化党内法规制度体系的关键举措</a:t>
            </a:r>
            <a:endParaRPr lang="en-US" altLang="zh-CN" sz="2400" b="1"/>
          </a:p>
          <a:p>
            <a:r>
              <a:rPr lang="zh-CN" altLang="en-US" sz="2000" b="1"/>
              <a:t>（</a:t>
            </a:r>
            <a:r>
              <a:rPr lang="en-US" altLang="zh-CN" sz="2000" b="1"/>
              <a:t>1</a:t>
            </a:r>
            <a:r>
              <a:rPr lang="zh-CN" altLang="en-US" sz="2000" b="1"/>
              <a:t>）是现代立法权自我规制的表现，其合理运行有利于及时发现问题、解决问题，确保立法权在正确轨道上运行。</a:t>
            </a:r>
            <a:endParaRPr lang="zh-CN" altLang="en-US" sz="2000" b="1"/>
          </a:p>
          <a:p>
            <a:r>
              <a:rPr lang="zh-CN" altLang="en-US" sz="2000" b="1"/>
              <a:t>（</a:t>
            </a:r>
            <a:r>
              <a:rPr lang="en-US" altLang="zh-CN" sz="2000" b="1"/>
              <a:t>2</a:t>
            </a:r>
            <a:r>
              <a:rPr lang="zh-CN" altLang="en-US" sz="2000" b="1"/>
              <a:t>）党内法规实施评估制度机制的有效运行，必将提高党依法执政依规治党水平。</a:t>
            </a:r>
            <a:endParaRPr lang="zh-CN" altLang="en-US" sz="2000" b="1"/>
          </a:p>
          <a:p>
            <a:r>
              <a:rPr lang="zh-CN" altLang="en-US" sz="2000" b="1"/>
              <a:t>（</a:t>
            </a:r>
            <a:r>
              <a:rPr lang="en-US" altLang="zh-CN" sz="2000" b="1"/>
              <a:t>3</a:t>
            </a:r>
            <a:r>
              <a:rPr lang="zh-CN" altLang="en-US" sz="2000" b="1"/>
              <a:t>）评估过程中一系列精细评估方法的运用能够倒逼党内立法工作的科学性。</a:t>
            </a:r>
            <a:endParaRPr lang="zh-CN" altLang="en-US" sz="2000" b="1"/>
          </a:p>
          <a:p>
            <a:r>
              <a:rPr lang="zh-CN" altLang="en-US" sz="2000" b="1"/>
              <a:t>（</a:t>
            </a:r>
            <a:r>
              <a:rPr lang="en-US" altLang="zh-CN" sz="2000" b="1"/>
              <a:t>4</a:t>
            </a:r>
            <a:r>
              <a:rPr lang="zh-CN" altLang="en-US" sz="2000" b="1"/>
              <a:t>）既可以为党员民主参与立法搭建更广阔的平台，又可以提高党员尊规守规的意识，还可以调动党外人士监督党规执行的积极性和热情。</a:t>
            </a:r>
            <a:endParaRPr lang="zh-CN" altLang="en-US" sz="2000" b="1"/>
          </a:p>
        </p:txBody>
      </p:sp>
    </p:spTree>
  </p:cSld>
  <p:clrMapOvr>
    <a:masterClrMapping/>
  </p:clrMapOvr>
  <p:transition>
    <p:comb/>
    <p:sndAc>
      <p:stSnd>
        <p:snd r:embed="rId1" name="type.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b="1"/>
          </a:p>
        </p:txBody>
      </p:sp>
      <p:sp>
        <p:nvSpPr>
          <p:cNvPr id="3" name="内容占位符 2"/>
          <p:cNvSpPr>
            <a:spLocks noGrp="1"/>
          </p:cNvSpPr>
          <p:nvPr>
            <p:ph idx="1"/>
          </p:nvPr>
        </p:nvSpPr>
        <p:spPr/>
        <p:txBody>
          <a:bodyPr/>
          <a:p>
            <a:r>
              <a:rPr lang="zh-CN" altLang="en-US" sz="2400" b="1"/>
              <a:t>（一）背景与</a:t>
            </a:r>
            <a:r>
              <a:rPr lang="zh-CN" altLang="en-US" sz="2400" b="1"/>
              <a:t>现状</a:t>
            </a:r>
            <a:endParaRPr lang="zh-CN" altLang="en-US" sz="2400" b="1"/>
          </a:p>
          <a:p>
            <a:r>
              <a:rPr lang="en-US" altLang="zh-CN" sz="2400" b="1"/>
              <a:t>5</a:t>
            </a:r>
            <a:r>
              <a:rPr lang="zh-CN" altLang="en-US" sz="2400" b="1"/>
              <a:t>、现状：</a:t>
            </a:r>
            <a:endParaRPr lang="zh-CN" altLang="en-US" sz="2400" b="1"/>
          </a:p>
          <a:p>
            <a:r>
              <a:rPr lang="zh-CN" altLang="en-US" sz="2000" b="1"/>
              <a:t>关于党内法规实施评估的相关理论研究与实践活动，目前国内开展的尚不充分，系统地开展工作的据不完全统计，</a:t>
            </a:r>
            <a:r>
              <a:rPr lang="en-US" altLang="zh-CN" sz="2000" b="1"/>
              <a:t>2015</a:t>
            </a:r>
            <a:r>
              <a:rPr lang="zh-CN" altLang="en-US" sz="2000" b="1"/>
              <a:t>年和</a:t>
            </a:r>
            <a:r>
              <a:rPr lang="en-US" altLang="zh-CN" sz="2000" b="1"/>
              <a:t>2019</a:t>
            </a:r>
            <a:r>
              <a:rPr lang="zh-CN" altLang="en-US" sz="2000" b="1"/>
              <a:t>年重庆开展过两次评估；2017年11月成立了福建省党内法规实施评估中心，</a:t>
            </a:r>
            <a:r>
              <a:rPr lang="en-US" altLang="zh-CN" sz="2000" b="1"/>
              <a:t>2019</a:t>
            </a:r>
            <a:r>
              <a:rPr lang="zh-CN" altLang="en-US" sz="2000" b="1"/>
              <a:t>年初进行过</a:t>
            </a:r>
            <a:r>
              <a:rPr lang="en-US" altLang="zh-CN" sz="2000" b="1"/>
              <a:t>1</a:t>
            </a:r>
            <a:r>
              <a:rPr lang="zh-CN" altLang="en-US" sz="2000" b="1"/>
              <a:t>次评估的专家论证会；2018年1月四川省委办公厅印发的《省委党内法规实施评估办法（试行）》和委托第三方进行的</a:t>
            </a:r>
            <a:r>
              <a:rPr lang="en-US" altLang="zh-CN" sz="2000" b="1"/>
              <a:t>1</a:t>
            </a:r>
            <a:r>
              <a:rPr lang="zh-CN" altLang="en-US" sz="2000" b="1"/>
              <a:t>次评估活动。因此从整体上看，实际工作部门的党内法规实施评估工作依然处于起步阶段。同样，学术理论界关于党内法规实施后评估的研究渐渐多起来，在中国知网检索篇名包含“党内法规评估”的期刊论文</a:t>
            </a:r>
            <a:r>
              <a:rPr lang="en-US" altLang="zh-CN" sz="2000" b="1"/>
              <a:t>17</a:t>
            </a:r>
            <a:r>
              <a:rPr lang="zh-CN" altLang="en-US" sz="2000" b="1"/>
              <a:t>篇。</a:t>
            </a:r>
            <a:endParaRPr lang="en-US" altLang="zh-CN" sz="2000" b="1"/>
          </a:p>
        </p:txBody>
      </p:sp>
    </p:spTree>
  </p:cSld>
  <p:clrMapOvr>
    <a:masterClrMapping/>
  </p:clrMapOvr>
  <p:transition>
    <p:comb/>
    <p:sndAc>
      <p:stSnd>
        <p:snd r:embed="rId1" name="type.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b="1"/>
          </a:p>
        </p:txBody>
      </p:sp>
      <p:sp>
        <p:nvSpPr>
          <p:cNvPr id="3" name="内容占位符 2"/>
          <p:cNvSpPr>
            <a:spLocks noGrp="1"/>
          </p:cNvSpPr>
          <p:nvPr>
            <p:ph idx="1"/>
          </p:nvPr>
        </p:nvSpPr>
        <p:spPr>
          <a:xfrm>
            <a:off x="301625" y="1971675"/>
            <a:ext cx="8540750" cy="3886200"/>
          </a:xfrm>
        </p:spPr>
        <p:txBody>
          <a:bodyPr/>
          <a:p>
            <a:r>
              <a:rPr lang="zh-CN" altLang="en-US" sz="2400" b="1"/>
              <a:t>（二）存在的主要问题</a:t>
            </a:r>
            <a:endParaRPr lang="zh-CN" altLang="en-US" sz="2400" b="1"/>
          </a:p>
          <a:p>
            <a:r>
              <a:rPr lang="en-US" altLang="zh-CN" sz="2400" b="1"/>
              <a:t>1</a:t>
            </a:r>
            <a:r>
              <a:rPr lang="zh-CN" altLang="en-US" sz="2400" b="1"/>
              <a:t>、制度依据有待完善</a:t>
            </a:r>
            <a:endParaRPr lang="zh-CN" altLang="en-US" sz="2400" b="1"/>
          </a:p>
          <a:p>
            <a:r>
              <a:rPr lang="zh-CN" altLang="en-US" sz="2400" b="1"/>
              <a:t> </a:t>
            </a:r>
            <a:r>
              <a:rPr lang="zh-CN" altLang="en-US" sz="2000" b="1"/>
              <a:t>我国的党内法规实施后评估并没有统一的党内立法来进行规范，仅在</a:t>
            </a:r>
            <a:r>
              <a:rPr lang="zh-CN" altLang="en-US" sz="2000" b="1">
                <a:latin typeface="宋体" panose="02010600030101010101" pitchFamily="2" charset="-122"/>
                <a:ea typeface="宋体" panose="02010600030101010101" pitchFamily="2" charset="-122"/>
                <a:cs typeface="宋体" panose="02010600030101010101" pitchFamily="2" charset="-122"/>
                <a:sym typeface="+mn-ea"/>
              </a:rPr>
              <a:t>中共中央印发的《中央党内法规制定工作五年规划纲要（2013—2017）》进行了原则性的描述；</a:t>
            </a:r>
            <a:r>
              <a:rPr lang="zh-CN" altLang="en-US" sz="2000" b="1"/>
              <a:t>《中国共产党党内法规制定条例》第三十六条进行了原则性的规定</a:t>
            </a:r>
            <a:r>
              <a:rPr lang="zh-CN" altLang="en-US" sz="2000" b="1"/>
              <a:t>，《中国共产党党内法规执行责任制规定(试行)》第十五条进行了细化。</a:t>
            </a:r>
            <a:r>
              <a:rPr lang="zh-CN" altLang="en-US" sz="2000" b="1"/>
              <a:t>除此之外，中央的其他规范性文件中均未涉及。目前，仅四川省出台了《省委党内法规实施评估办法（试行）》，对评估目的、评估对象的选择、评估实施主体、评估的内容、评估方式、评估结果的运用以及相关法律责任作了规定。总的来看，《办法》具有一定的实施效果，对其他地方开展相关党内法规的实施后评估工作具有一定的指导意义。但是，由于《办法》仍在试行阶段，无法在全党全面实施，仍有诸多改进之处。</a:t>
            </a:r>
            <a:endParaRPr lang="zh-CN" altLang="en-US" sz="2000" b="1"/>
          </a:p>
        </p:txBody>
      </p:sp>
    </p:spTree>
  </p:cSld>
  <p:clrMapOvr>
    <a:masterClrMapping/>
  </p:clrMapOvr>
  <p:transition>
    <p:comb/>
    <p:sndAc>
      <p:stSnd>
        <p:snd r:embed="rId1" name="type.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t>目录</a:t>
            </a:r>
            <a:endParaRPr lang="zh-CN" altLang="en-US" b="1"/>
          </a:p>
        </p:txBody>
      </p:sp>
      <p:sp>
        <p:nvSpPr>
          <p:cNvPr id="3" name="内容占位符 2"/>
          <p:cNvSpPr>
            <a:spLocks noGrp="1"/>
          </p:cNvSpPr>
          <p:nvPr>
            <p:ph idx="1"/>
          </p:nvPr>
        </p:nvSpPr>
        <p:spPr/>
        <p:txBody>
          <a:bodyPr/>
          <a:p>
            <a:r>
              <a:rPr lang="zh-CN" altLang="en-US" b="1">
                <a:latin typeface="楷体" panose="02010609060101010101" charset="-122"/>
                <a:ea typeface="楷体" panose="02010609060101010101" charset="-122"/>
              </a:rPr>
              <a:t>一、《执规责任制规定》的背景与意义</a:t>
            </a:r>
            <a:endParaRPr lang="zh-CN" altLang="en-US" b="1">
              <a:latin typeface="楷体" panose="02010609060101010101" charset="-122"/>
              <a:ea typeface="楷体" panose="02010609060101010101" charset="-122"/>
            </a:endParaRPr>
          </a:p>
          <a:p>
            <a:r>
              <a:rPr lang="zh-CN" altLang="en-US" b="1">
                <a:latin typeface="楷体" panose="02010609060101010101" charset="-122"/>
                <a:ea typeface="楷体" panose="02010609060101010101" charset="-122"/>
              </a:rPr>
              <a:t>二、《执规责任制规定》的主要内容</a:t>
            </a:r>
            <a:endParaRPr lang="zh-CN" altLang="en-US" b="1">
              <a:latin typeface="楷体" panose="02010609060101010101" charset="-122"/>
              <a:ea typeface="楷体" panose="02010609060101010101" charset="-122"/>
            </a:endParaRPr>
          </a:p>
          <a:p>
            <a:r>
              <a:rPr lang="zh-CN" altLang="en-US" b="1">
                <a:latin typeface="楷体" panose="02010609060101010101" charset="-122"/>
                <a:ea typeface="楷体" panose="02010609060101010101" charset="-122"/>
              </a:rPr>
              <a:t>三、执规责任的落实</a:t>
            </a:r>
            <a:r>
              <a:rPr lang="zh-CN" altLang="en-US" b="1">
                <a:latin typeface="楷体" panose="02010609060101010101" charset="-122"/>
                <a:ea typeface="楷体" panose="02010609060101010101" charset="-122"/>
                <a:sym typeface="+mn-ea"/>
              </a:rPr>
              <a:t>及监督机制建设等相关</a:t>
            </a:r>
            <a:r>
              <a:rPr lang="zh-CN" altLang="en-US" b="1">
                <a:latin typeface="楷体" panose="02010609060101010101" charset="-122"/>
                <a:ea typeface="楷体" panose="02010609060101010101" charset="-122"/>
                <a:sym typeface="+mn-ea"/>
              </a:rPr>
              <a:t>问题探讨</a:t>
            </a:r>
            <a:endParaRPr lang="zh-CN" altLang="en-US" b="1">
              <a:latin typeface="楷体" panose="02010609060101010101" charset="-122"/>
              <a:ea typeface="楷体" panose="02010609060101010101" charset="-122"/>
            </a:endParaRPr>
          </a:p>
          <a:p>
            <a:r>
              <a:rPr lang="zh-CN" altLang="en-US" b="1">
                <a:latin typeface="楷体" panose="02010609060101010101" charset="-122"/>
                <a:ea typeface="楷体" panose="02010609060101010101" charset="-122"/>
              </a:rPr>
              <a:t>四、党内法规实施评估制度现状、问题与制度构建</a:t>
            </a:r>
            <a:endParaRPr lang="zh-CN" altLang="en-US" b="1">
              <a:latin typeface="楷体" panose="02010609060101010101" charset="-122"/>
              <a:ea typeface="楷体" panose="02010609060101010101" charset="-122"/>
            </a:endParaRPr>
          </a:p>
          <a:p>
            <a:r>
              <a:rPr lang="zh-CN" altLang="en-US" b="1">
                <a:latin typeface="楷体" panose="02010609060101010101" charset="-122"/>
                <a:ea typeface="楷体" panose="02010609060101010101" charset="-122"/>
                <a:sym typeface="+mn-ea"/>
              </a:rPr>
              <a:t>结语：依规治党深入党心，依法治国才能深入民心</a:t>
            </a:r>
            <a:endParaRPr lang="zh-CN" altLang="en-US" b="1">
              <a:latin typeface="楷体" panose="02010609060101010101" charset="-122"/>
              <a:ea typeface="楷体" panose="02010609060101010101" charset="-122"/>
            </a:endParaRPr>
          </a:p>
        </p:txBody>
      </p:sp>
    </p:spTree>
  </p:cSld>
  <p:clrMapOvr>
    <a:masterClrMapping/>
  </p:clrMapOvr>
  <p:transition>
    <p:comb/>
    <p:sndAc>
      <p:stSnd>
        <p:snd r:embed="rId1" name="type.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a:p>
        </p:txBody>
      </p:sp>
      <p:sp>
        <p:nvSpPr>
          <p:cNvPr id="3" name="内容占位符 2"/>
          <p:cNvSpPr>
            <a:spLocks noGrp="1"/>
          </p:cNvSpPr>
          <p:nvPr>
            <p:ph idx="1"/>
          </p:nvPr>
        </p:nvSpPr>
        <p:spPr/>
        <p:txBody>
          <a:bodyPr/>
          <a:p>
            <a:r>
              <a:rPr lang="zh-CN" altLang="en-US" sz="2400" b="1">
                <a:sym typeface="+mn-ea"/>
              </a:rPr>
              <a:t>（二）存在的主要问题</a:t>
            </a:r>
            <a:endParaRPr lang="zh-CN" altLang="en-US" sz="2400" b="1"/>
          </a:p>
          <a:p>
            <a:r>
              <a:rPr lang="zh-CN" altLang="en-US" sz="2400" b="1"/>
              <a:t>2、评估主体过于单一</a:t>
            </a:r>
            <a:endParaRPr lang="zh-CN" altLang="en-US" sz="2400" b="1"/>
          </a:p>
          <a:p>
            <a:r>
              <a:rPr lang="zh-CN" altLang="en-US" sz="2400" b="1"/>
              <a:t> 目前</a:t>
            </a:r>
            <a:r>
              <a:rPr lang="zh-CN" altLang="en-US" sz="2400" b="1" u="sng"/>
              <a:t>党内法规制定主体</a:t>
            </a:r>
            <a:r>
              <a:rPr lang="zh-CN" altLang="en-US" sz="2400" b="1"/>
              <a:t>即评估主体，很难保证评估的民主性、公平性，且涉及到专业领域的立法，很难说党内法规制定机关会比相关领域的专家擅长。党内法规毕竟涉及到广大党员的权益，缺少权利相关人的建</a:t>
            </a:r>
            <a:r>
              <a:rPr lang="zh-CN" altLang="en-US" sz="2400" b="1"/>
              <a:t>言献策，难免会使党规成为“一家之言”。因此，相关专家学者、党代表、基层党员干部和群众应当纳入到评估工作中来，充实党内法规实施评估主体。</a:t>
            </a:r>
            <a:r>
              <a:rPr lang="zh-CN" altLang="en-US"/>
              <a:t></a:t>
            </a:r>
            <a:endParaRPr lang="zh-CN" altLang="en-US"/>
          </a:p>
        </p:txBody>
      </p:sp>
    </p:spTree>
  </p:cSld>
  <p:clrMapOvr>
    <a:masterClrMapping/>
  </p:clrMapOvr>
  <p:transition>
    <p:comb/>
    <p:sndAc>
      <p:stSnd>
        <p:snd r:embed="rId1" name="type.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a:p>
        </p:txBody>
      </p:sp>
      <p:sp>
        <p:nvSpPr>
          <p:cNvPr id="3" name="内容占位符 2"/>
          <p:cNvSpPr>
            <a:spLocks noGrp="1"/>
          </p:cNvSpPr>
          <p:nvPr>
            <p:ph idx="1"/>
          </p:nvPr>
        </p:nvSpPr>
        <p:spPr/>
        <p:txBody>
          <a:bodyPr/>
          <a:p>
            <a:r>
              <a:rPr lang="zh-CN" altLang="en-US" sz="2000" b="1">
                <a:sym typeface="+mn-ea"/>
              </a:rPr>
              <a:t>（二）存在的主要问题</a:t>
            </a:r>
            <a:endParaRPr lang="zh-CN" altLang="en-US" sz="2000" b="1"/>
          </a:p>
          <a:p>
            <a:r>
              <a:rPr lang="zh-CN" altLang="en-US" sz="2000" b="1"/>
              <a:t>3.评估标准亟待确定</a:t>
            </a:r>
            <a:endParaRPr lang="zh-CN" altLang="en-US" sz="2000" b="1"/>
          </a:p>
          <a:p>
            <a:r>
              <a:rPr lang="zh-CN" altLang="en-US" sz="2000" b="1"/>
              <a:t>    评估标准是用于判断党内法规是否符合一定要求的原则性尺度。四川省委评估《办法》中指出：评估应按</a:t>
            </a:r>
            <a:r>
              <a:rPr lang="zh-CN" altLang="en-US" sz="2000" b="1" u="sng">
                <a:solidFill>
                  <a:srgbClr val="FF0000"/>
                </a:solidFill>
              </a:rPr>
              <a:t>政治性、合法性、合理性、协调性、操作性、实效性、规范性和必要性</a:t>
            </a:r>
            <a:r>
              <a:rPr lang="zh-CN" altLang="en-US" sz="2000" b="1"/>
              <a:t>等八项标准进行。《办法》确立的八项总体评估标准，是符合评估标准所应当具备的价值导向要求的，而且基本完整表述了一部良好的党内法规所应当具有的特质。但是在标准的具体内容方面，仍有一些缺失，比如没有立法技术合理性标准。因此，如果要制定一套在全党范围内实施的《中国共产党党内法规和规范性文件评估规定》，则应当在现有标准的基础上，吸收实践中的有益因素，对相关规定进行补充，形成一套完备的评估标准体系。</a:t>
            </a:r>
            <a:endParaRPr lang="zh-CN" altLang="en-US"/>
          </a:p>
        </p:txBody>
      </p:sp>
    </p:spTree>
  </p:cSld>
  <p:clrMapOvr>
    <a:masterClrMapping/>
  </p:clrMapOvr>
  <p:transition>
    <p:comb/>
    <p:sndAc>
      <p:stSnd>
        <p:snd r:embed="rId1" name="type.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a:p>
        </p:txBody>
      </p:sp>
      <p:sp>
        <p:nvSpPr>
          <p:cNvPr id="3" name="内容占位符 2"/>
          <p:cNvSpPr>
            <a:spLocks noGrp="1"/>
          </p:cNvSpPr>
          <p:nvPr>
            <p:ph idx="1"/>
          </p:nvPr>
        </p:nvSpPr>
        <p:spPr/>
        <p:txBody>
          <a:bodyPr/>
          <a:p>
            <a:r>
              <a:rPr lang="zh-CN" altLang="en-US" sz="2000" b="1">
                <a:sym typeface="+mn-ea"/>
              </a:rPr>
              <a:t>（二）存在的主要问题</a:t>
            </a:r>
            <a:endParaRPr lang="zh-CN" altLang="en-US" sz="2000" b="1"/>
          </a:p>
          <a:p>
            <a:r>
              <a:rPr lang="zh-CN" altLang="en-US" sz="2000" b="1"/>
              <a:t>4、评估方法需要补充</a:t>
            </a:r>
            <a:endParaRPr lang="zh-CN" altLang="en-US" sz="2000" b="1"/>
          </a:p>
          <a:p>
            <a:r>
              <a:rPr lang="zh-CN" altLang="en-US" sz="2000" b="1"/>
              <a:t>    评估方法是评估主体通过收集资料、分析评估标准，进而得出评估结果所采用的方式、技术或者工具，可以说评估方法是整个党内法规实施后评估的技术基础，其首位价值就是作为评估工具。评估方法可以分为获取评估信息的方法和评估信息分析方法。四川省委的评估《办法》规定：在开展省委党内法规评估工作时，应首先成立评估小组。评估小组应</a:t>
            </a:r>
            <a:r>
              <a:rPr lang="zh-CN" altLang="en-US" sz="2000" b="1" u="sng">
                <a:solidFill>
                  <a:srgbClr val="FF0000"/>
                </a:solidFill>
              </a:rPr>
              <a:t>制定评估方案，采用问卷调查、实地考察、召开座谈会、专家论证、案例分析等方式</a:t>
            </a:r>
            <a:r>
              <a:rPr lang="zh-CN" altLang="en-US" sz="2000" b="1"/>
              <a:t>开展调查研究。在进行评估分析后，形成实事求是、有参考价值的评估报告。总的来看，《办法》中评估方法的运用方面，仍然比较单一，即使是相对运用较多的问卷调查、实地调研等方法，也没有深入。一个主要特点就是评估中大量使用了</a:t>
            </a:r>
            <a:r>
              <a:rPr lang="zh-CN" altLang="en-US" sz="2000" b="1" u="sng">
                <a:solidFill>
                  <a:srgbClr val="FF0000"/>
                </a:solidFill>
              </a:rPr>
              <a:t>定性</a:t>
            </a:r>
            <a:r>
              <a:rPr lang="zh-CN" altLang="en-US" sz="2000" b="1"/>
              <a:t>方法，而忽视了以统计学、经济学等学科知识为基础的</a:t>
            </a:r>
            <a:r>
              <a:rPr lang="zh-CN" altLang="en-US" sz="2000" b="1" u="sng">
                <a:solidFill>
                  <a:srgbClr val="FF0000"/>
                </a:solidFill>
              </a:rPr>
              <a:t>定量</a:t>
            </a:r>
            <a:r>
              <a:rPr lang="zh-CN" altLang="en-US" sz="2000" b="1"/>
              <a:t>分析方法，这就可能造成评估结果言之凿凿却无数据支撑的局面。</a:t>
            </a:r>
            <a:endParaRPr lang="zh-CN" altLang="en-US" sz="2000" b="1"/>
          </a:p>
        </p:txBody>
      </p:sp>
    </p:spTree>
  </p:cSld>
  <p:clrMapOvr>
    <a:masterClrMapping/>
  </p:clrMapOvr>
  <p:transition>
    <p:comb/>
    <p:sndAc>
      <p:stSnd>
        <p:snd r:embed="rId1" name="type.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a:p>
        </p:txBody>
      </p:sp>
      <p:sp>
        <p:nvSpPr>
          <p:cNvPr id="3" name="内容占位符 2"/>
          <p:cNvSpPr>
            <a:spLocks noGrp="1"/>
          </p:cNvSpPr>
          <p:nvPr>
            <p:ph idx="1"/>
          </p:nvPr>
        </p:nvSpPr>
        <p:spPr/>
        <p:txBody>
          <a:bodyPr/>
          <a:p>
            <a:r>
              <a:rPr lang="zh-CN" altLang="en-US" sz="1400" b="1">
                <a:latin typeface="微软雅黑" panose="020B0503020204020204" charset="-122"/>
                <a:ea typeface="微软雅黑" panose="020B0503020204020204" charset="-122"/>
                <a:cs typeface="微软雅黑" panose="020B0503020204020204" charset="-122"/>
                <a:sym typeface="+mn-ea"/>
              </a:rPr>
              <a:t>（二）存在的主要问题</a:t>
            </a:r>
            <a:endParaRPr lang="zh-CN" altLang="en-US" sz="1400" b="1">
              <a:latin typeface="微软雅黑" panose="020B0503020204020204" charset="-122"/>
              <a:ea typeface="微软雅黑" panose="020B0503020204020204" charset="-122"/>
              <a:cs typeface="微软雅黑" panose="020B0503020204020204" charset="-122"/>
            </a:endParaRPr>
          </a:p>
          <a:p>
            <a:r>
              <a:rPr lang="zh-CN" altLang="en-US" sz="1400" b="1">
                <a:latin typeface="微软雅黑" panose="020B0503020204020204" charset="-122"/>
                <a:ea typeface="微软雅黑" panose="020B0503020204020204" charset="-122"/>
                <a:cs typeface="微软雅黑" panose="020B0503020204020204" charset="-122"/>
              </a:rPr>
              <a:t>5、评估程序尚待健全</a:t>
            </a:r>
            <a:endParaRPr lang="zh-CN" altLang="en-US" sz="1400" b="1">
              <a:latin typeface="微软雅黑" panose="020B0503020204020204" charset="-122"/>
              <a:ea typeface="微软雅黑" panose="020B0503020204020204" charset="-122"/>
              <a:cs typeface="微软雅黑" panose="020B0503020204020204" charset="-122"/>
            </a:endParaRPr>
          </a:p>
          <a:p>
            <a:r>
              <a:rPr lang="zh-CN" altLang="en-US" sz="1400" b="1">
                <a:latin typeface="微软雅黑" panose="020B0503020204020204" charset="-122"/>
                <a:ea typeface="微软雅黑" panose="020B0503020204020204" charset="-122"/>
                <a:cs typeface="微软雅黑" panose="020B0503020204020204" charset="-122"/>
              </a:rPr>
              <a:t>评估程序是指评估主体对评估工作的步骤、时限和顺序作出的安排，是串联党内法规实施后评估各个环节的桥梁。总体上，评估程序可以分为</a:t>
            </a:r>
            <a:r>
              <a:rPr lang="zh-CN" altLang="en-US" sz="1400" b="1" u="sng">
                <a:solidFill>
                  <a:srgbClr val="FF0000"/>
                </a:solidFill>
                <a:latin typeface="微软雅黑" panose="020B0503020204020204" charset="-122"/>
                <a:ea typeface="微软雅黑" panose="020B0503020204020204" charset="-122"/>
                <a:cs typeface="微软雅黑" panose="020B0503020204020204" charset="-122"/>
              </a:rPr>
              <a:t>启动程序、实施程序、终结程序</a:t>
            </a:r>
            <a:r>
              <a:rPr lang="zh-CN" altLang="en-US" sz="1400" b="1">
                <a:latin typeface="微软雅黑" panose="020B0503020204020204" charset="-122"/>
                <a:ea typeface="微软雅黑" panose="020B0503020204020204" charset="-122"/>
                <a:cs typeface="微软雅黑" panose="020B0503020204020204" charset="-122"/>
              </a:rPr>
              <a:t>。四川省委试行的《办法》党内法规实施后评估的程序：首先在启动程序上，赋予省委办公厅选择评估对象，启动并组织评估活动的权力；关于评估启动的标准，《办法》规定了双重标准：一是时间标准是施行一年以上；二是影响标准，即影响面广、关注度高。第二，关于</a:t>
            </a:r>
            <a:r>
              <a:rPr lang="zh-CN" altLang="en-US" sz="1400" b="1">
                <a:latin typeface="微软雅黑" panose="020B0503020204020204" charset="-122"/>
                <a:ea typeface="微软雅黑" panose="020B0503020204020204" charset="-122"/>
                <a:cs typeface="微软雅黑" panose="020B0503020204020204" charset="-122"/>
              </a:rPr>
              <a:t>实施程序包括：①前期准备阶段，重点在于成立评估工作组，拟定评估方案；②评估实施阶段，即开展具体评估工作，收集资料，分析问题；③总结报告阶段，综合各项评估数据，形成评估报告。最后，在终结程序上，对经评估认定为需要修改的省委党内法规，由牵头执行单位按照党内法规制定程序提出修改草案，经省委审议批准后发布。对经评估认定为应当废止的省委党内法规，纳入清理范围并及时废止，特别重大事项亟须暂缓执行或者废止的提请省委常委会会议审议。对经评估认定为需要进一步明确条款具体含义或者适用范围的省委党内法规，由牵头执行单位会同有关单位提出解释建议，经省委审定后予以发布。四川省目前实行的党内法规实施后评估制度在程序上还不够严密。首先，启动标准过于空泛，造成制定机关自由裁量权过大，对于何时开展、针对什么样的党内法规开展实施后评估工作，评估主体基本上享有完全自由的决定权。其次，在实施程序方面，没有规定评估工作的完成期限，也没有诸如清理、评估、备案互相协调配合的制度设计。在终结程序上，评估结果应当具有怎样的效力，评估结果如何发挥效用都没有明确细致的规定，这使得评估工作的意义大打折扣。</a:t>
            </a:r>
            <a:endParaRPr lang="zh-CN" altLang="en-US" sz="1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comb/>
    <p:sndAc>
      <p:stSnd>
        <p:snd r:embed="rId1" name="type.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b="1"/>
          </a:p>
        </p:txBody>
      </p:sp>
      <p:sp>
        <p:nvSpPr>
          <p:cNvPr id="3" name="内容占位符 2"/>
          <p:cNvSpPr>
            <a:spLocks noGrp="1"/>
          </p:cNvSpPr>
          <p:nvPr>
            <p:ph idx="1"/>
          </p:nvPr>
        </p:nvSpPr>
        <p:spPr/>
        <p:txBody>
          <a:bodyPr/>
          <a:p>
            <a:r>
              <a:rPr lang="zh-CN" altLang="en-US" sz="2400" b="1"/>
              <a:t>（三）制度构建</a:t>
            </a:r>
            <a:endParaRPr lang="zh-CN" altLang="en-US" sz="2400" b="1"/>
          </a:p>
          <a:p>
            <a:r>
              <a:rPr lang="en-US" altLang="zh-CN" sz="2400" b="1"/>
              <a:t>1</a:t>
            </a:r>
            <a:r>
              <a:rPr lang="zh-CN" altLang="en-US" sz="2400" b="1"/>
              <a:t>、</a:t>
            </a:r>
            <a:r>
              <a:rPr lang="zh-CN" altLang="en-US" sz="2400" b="1"/>
              <a:t>评估主体</a:t>
            </a:r>
            <a:endParaRPr lang="zh-CN" altLang="en-US" sz="2400" b="1"/>
          </a:p>
          <a:p>
            <a:r>
              <a:rPr lang="zh-CN" altLang="en-US" sz="2000" b="1"/>
              <a:t>对于评估标准和内容的设定和评估结果的作出、党内法规实施评估的组织实施大都依赖于评估主体，党内法规实施评估的效果是由评估主体的设计和作用决定的，这是党内法规实施评估的比较关键的环节。因此对党内法规实施评估主体制度进行深入系统的研究是十分重要的，为党内法规实施评估制度构建的科学完备奠定基础。 </a:t>
            </a:r>
            <a:endParaRPr lang="zh-CN" altLang="en-US" sz="2000" b="1"/>
          </a:p>
          <a:p>
            <a:r>
              <a:rPr lang="zh-CN" altLang="en-US" sz="2000" b="1"/>
              <a:t>（</a:t>
            </a:r>
            <a:r>
              <a:rPr lang="en-US" altLang="zh-CN" sz="2000" b="1"/>
              <a:t>1</a:t>
            </a:r>
            <a:r>
              <a:rPr lang="zh-CN" altLang="en-US" sz="2000" b="1"/>
              <a:t>）</a:t>
            </a:r>
            <a:r>
              <a:rPr lang="zh-CN" altLang="en-US" sz="2000" b="1"/>
              <a:t>完善内部评估主体 </a:t>
            </a:r>
            <a:endParaRPr lang="zh-CN" altLang="en-US" sz="2000" b="1"/>
          </a:p>
          <a:p>
            <a:r>
              <a:rPr lang="zh-CN" altLang="en-US" sz="2000" b="1"/>
              <a:t>（</a:t>
            </a:r>
            <a:r>
              <a:rPr lang="en-US" altLang="zh-CN" sz="2000" b="1"/>
              <a:t>2</a:t>
            </a:r>
            <a:r>
              <a:rPr lang="zh-CN" altLang="en-US" sz="2000" b="1"/>
              <a:t>）</a:t>
            </a:r>
            <a:r>
              <a:rPr lang="zh-CN" altLang="en-US" sz="2000" b="1"/>
              <a:t>保障党员参与实质性评估</a:t>
            </a:r>
            <a:endParaRPr lang="zh-CN" altLang="en-US" sz="2000" b="1"/>
          </a:p>
          <a:p>
            <a:r>
              <a:rPr lang="zh-CN" altLang="en-US" sz="2000" b="1"/>
              <a:t>（</a:t>
            </a:r>
            <a:r>
              <a:rPr lang="en-US" altLang="zh-CN" sz="2000" b="1"/>
              <a:t>3</a:t>
            </a:r>
            <a:r>
              <a:rPr lang="zh-CN" altLang="en-US" sz="2000" b="1"/>
              <a:t>）</a:t>
            </a:r>
            <a:r>
              <a:rPr lang="zh-CN" altLang="en-US" sz="2000" b="1"/>
              <a:t>建立完善</a:t>
            </a:r>
            <a:r>
              <a:rPr lang="zh-CN" altLang="en-US" sz="2000" b="1"/>
              <a:t>社会力量参与评估制度机制</a:t>
            </a:r>
            <a:endParaRPr lang="zh-CN" altLang="en-US" sz="2000" b="1"/>
          </a:p>
        </p:txBody>
      </p:sp>
    </p:spTree>
  </p:cSld>
  <p:clrMapOvr>
    <a:masterClrMapping/>
  </p:clrMapOvr>
  <p:transition>
    <p:comb/>
    <p:sndAc>
      <p:stSnd>
        <p:snd r:embed="rId1" name="type.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b="1"/>
          </a:p>
        </p:txBody>
      </p:sp>
      <p:sp>
        <p:nvSpPr>
          <p:cNvPr id="3" name="内容占位符 2"/>
          <p:cNvSpPr>
            <a:spLocks noGrp="1"/>
          </p:cNvSpPr>
          <p:nvPr>
            <p:ph idx="1"/>
          </p:nvPr>
        </p:nvSpPr>
        <p:spPr/>
        <p:txBody>
          <a:bodyPr/>
          <a:p>
            <a:r>
              <a:rPr lang="zh-CN" altLang="en-US" sz="2400" b="1"/>
              <a:t>（三）制度构建</a:t>
            </a:r>
            <a:endParaRPr lang="zh-CN" altLang="en-US" sz="2400" b="1"/>
          </a:p>
          <a:p>
            <a:r>
              <a:rPr lang="en-US" altLang="zh-CN" sz="2400" b="1"/>
              <a:t>2</a:t>
            </a:r>
            <a:r>
              <a:rPr lang="zh-CN" altLang="en-US" sz="2400" b="1"/>
              <a:t>、</a:t>
            </a:r>
            <a:r>
              <a:rPr lang="zh-CN" altLang="en-US" sz="2400" b="1"/>
              <a:t>评估范围</a:t>
            </a:r>
            <a:endParaRPr lang="zh-CN" altLang="en-US" sz="2400" b="1"/>
          </a:p>
          <a:p>
            <a:r>
              <a:rPr lang="zh-CN" altLang="en-US" sz="2000" b="1"/>
              <a:t>实施评估范围作为评估必要的一环，能够为建设评估模式、分配评估资源提供指导，同时起到筛选问题规范第一步的作用，宏观上亦与实施评估整体结构紧密联系。为此党内法规实施评估范围应立足于实施评估本身定位，依不同情况探究范围确定原则、主体及程序，完善其所承担的功能，助力党内法规实施评估体系及反馈机制的建设。</a:t>
            </a:r>
            <a:endParaRPr lang="zh-CN" altLang="en-US" sz="2000" b="1"/>
          </a:p>
          <a:p>
            <a:r>
              <a:rPr lang="zh-CN" altLang="en-US" sz="2000" b="1"/>
              <a:t>（</a:t>
            </a:r>
            <a:r>
              <a:rPr lang="en-US" altLang="zh-CN" sz="2000" b="1"/>
              <a:t>1</a:t>
            </a:r>
            <a:r>
              <a:rPr lang="zh-CN" altLang="en-US" sz="2000" b="1"/>
              <a:t>）</a:t>
            </a:r>
            <a:r>
              <a:rPr lang="zh-CN" altLang="en-US" sz="2000" b="1"/>
              <a:t>实施评估范围的宏观视角：横向评估与纵向评估</a:t>
            </a:r>
            <a:endParaRPr lang="zh-CN" altLang="en-US" sz="2000" b="1"/>
          </a:p>
          <a:p>
            <a:r>
              <a:rPr lang="zh-CN" altLang="en-US" sz="2000" b="1"/>
              <a:t>（</a:t>
            </a:r>
            <a:r>
              <a:rPr lang="en-US" altLang="zh-CN" sz="2000" b="1"/>
              <a:t>2</a:t>
            </a:r>
            <a:r>
              <a:rPr lang="zh-CN" altLang="en-US" sz="2000" b="1"/>
              <a:t>）</a:t>
            </a:r>
            <a:r>
              <a:rPr lang="zh-CN" altLang="en-US" sz="2000" b="1"/>
              <a:t>实施评估范围的微观视角：整体评估与部分评估</a:t>
            </a:r>
            <a:endParaRPr lang="zh-CN" altLang="en-US" sz="2000" b="1"/>
          </a:p>
          <a:p>
            <a:r>
              <a:rPr lang="zh-CN" altLang="en-US" sz="2000" b="1"/>
              <a:t>（</a:t>
            </a:r>
            <a:r>
              <a:rPr lang="en-US" altLang="zh-CN" sz="2000" b="1"/>
              <a:t>3</a:t>
            </a:r>
            <a:r>
              <a:rPr lang="zh-CN" altLang="en-US" sz="2000" b="1"/>
              <a:t>）</a:t>
            </a:r>
            <a:r>
              <a:rPr lang="zh-CN" altLang="en-US" sz="2000" b="1"/>
              <a:t>实施评估范围的确定主体、程序等等</a:t>
            </a:r>
            <a:endParaRPr lang="zh-CN" altLang="en-US" sz="2000" b="1"/>
          </a:p>
        </p:txBody>
      </p:sp>
    </p:spTree>
  </p:cSld>
  <p:clrMapOvr>
    <a:masterClrMapping/>
  </p:clrMapOvr>
  <p:transition>
    <p:comb/>
    <p:sndAc>
      <p:stSnd>
        <p:snd r:embed="rId1" name="type.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b="1"/>
          </a:p>
        </p:txBody>
      </p:sp>
      <p:sp>
        <p:nvSpPr>
          <p:cNvPr id="3" name="内容占位符 2"/>
          <p:cNvSpPr>
            <a:spLocks noGrp="1"/>
          </p:cNvSpPr>
          <p:nvPr>
            <p:ph idx="1"/>
          </p:nvPr>
        </p:nvSpPr>
        <p:spPr/>
        <p:txBody>
          <a:bodyPr/>
          <a:p>
            <a:r>
              <a:rPr lang="zh-CN" altLang="en-US" sz="2400" b="1"/>
              <a:t>（三）制度构建</a:t>
            </a:r>
            <a:endParaRPr lang="zh-CN" altLang="en-US" sz="2400" b="1"/>
          </a:p>
          <a:p>
            <a:r>
              <a:rPr lang="en-US" altLang="zh-CN" sz="2400" b="1"/>
              <a:t>3</a:t>
            </a:r>
            <a:r>
              <a:rPr lang="zh-CN" altLang="en-US" sz="2400" b="1"/>
              <a:t>、</a:t>
            </a:r>
            <a:r>
              <a:rPr lang="zh-CN" altLang="en-US" sz="2400" b="1"/>
              <a:t>评估标准</a:t>
            </a:r>
            <a:endParaRPr lang="zh-CN" altLang="en-US" sz="2400" b="1"/>
          </a:p>
          <a:p>
            <a:r>
              <a:rPr lang="zh-CN" altLang="en-US" sz="2000" b="1"/>
              <a:t>党内法规实施评估是党内法规制度建设的重要环节，而制定科学的党内法规实施评估标准是开展评估工作的逻辑起点。在多样的评估标准中，合法性、合理性和执行性是经实践检验的、在实践中被广泛选用的主要标准，也是最符合国家治理理念的标准，三者在内涵和外延上各有侧重，相辅相成。</a:t>
            </a:r>
            <a:endParaRPr lang="zh-CN" altLang="en-US" sz="2000" b="1"/>
          </a:p>
          <a:p>
            <a:r>
              <a:rPr lang="zh-CN" altLang="en-US" sz="2000" b="1"/>
              <a:t>（</a:t>
            </a:r>
            <a:r>
              <a:rPr lang="en-US" altLang="zh-CN" sz="2000" b="1"/>
              <a:t>1</a:t>
            </a:r>
            <a:r>
              <a:rPr lang="zh-CN" altLang="en-US" sz="2000" b="1"/>
              <a:t>）</a:t>
            </a:r>
            <a:r>
              <a:rPr lang="zh-CN" altLang="en-US" sz="2000" b="1"/>
              <a:t>合法性是党内法规实施评估的首要标准</a:t>
            </a:r>
            <a:endParaRPr lang="zh-CN" altLang="en-US" sz="2000" b="1"/>
          </a:p>
          <a:p>
            <a:r>
              <a:rPr lang="zh-CN" altLang="en-US" sz="2000" b="1"/>
              <a:t>（</a:t>
            </a:r>
            <a:r>
              <a:rPr lang="en-US" altLang="zh-CN" sz="2000" b="1"/>
              <a:t>2</a:t>
            </a:r>
            <a:r>
              <a:rPr lang="zh-CN" altLang="en-US" sz="2000" b="1"/>
              <a:t>）</a:t>
            </a:r>
            <a:r>
              <a:rPr lang="zh-CN" altLang="en-US" sz="2000" b="1"/>
              <a:t>合理性是评估党内法规正常运转的关键标准</a:t>
            </a:r>
            <a:endParaRPr lang="zh-CN" altLang="en-US" sz="2000" b="1"/>
          </a:p>
          <a:p>
            <a:r>
              <a:rPr lang="zh-CN" altLang="en-US" sz="2000" b="1"/>
              <a:t>（</a:t>
            </a:r>
            <a:r>
              <a:rPr lang="en-US" altLang="zh-CN" sz="2000" b="1"/>
              <a:t>3</a:t>
            </a:r>
            <a:r>
              <a:rPr lang="zh-CN" altLang="en-US" sz="2000" b="1"/>
              <a:t>）</a:t>
            </a:r>
            <a:r>
              <a:rPr lang="zh-CN" altLang="en-US" sz="2000" b="1"/>
              <a:t>执行性是评估党内法规执行情况的重要标准</a:t>
            </a:r>
            <a:endParaRPr lang="zh-CN" altLang="en-US" sz="2000" b="1"/>
          </a:p>
          <a:p>
            <a:r>
              <a:rPr lang="zh-CN" altLang="en-US" sz="2000" b="1"/>
              <a:t>参见：《国家治理视域下党内法规实施后评估标准的构建》一文。</a:t>
            </a:r>
            <a:endParaRPr lang="zh-CN" altLang="en-US" sz="2000" b="1"/>
          </a:p>
        </p:txBody>
      </p:sp>
    </p:spTree>
  </p:cSld>
  <p:clrMapOvr>
    <a:masterClrMapping/>
  </p:clrMapOvr>
  <p:transition>
    <p:comb/>
    <p:sndAc>
      <p:stSnd>
        <p:snd r:embed="rId1" name="type.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b="1">
              <a:sym typeface="+mn-ea"/>
            </a:endParaRPr>
          </a:p>
        </p:txBody>
      </p:sp>
      <p:sp>
        <p:nvSpPr>
          <p:cNvPr id="3" name="内容占位符 2"/>
          <p:cNvSpPr>
            <a:spLocks noGrp="1"/>
          </p:cNvSpPr>
          <p:nvPr>
            <p:ph idx="1"/>
          </p:nvPr>
        </p:nvSpPr>
        <p:spPr/>
        <p:txBody>
          <a:bodyPr/>
          <a:p>
            <a:r>
              <a:rPr lang="zh-CN" altLang="en-US" sz="2400" b="1"/>
              <a:t>（三）制度构建</a:t>
            </a:r>
            <a:endParaRPr lang="en-US" altLang="zh-CN" sz="2400" b="1"/>
          </a:p>
          <a:p>
            <a:r>
              <a:rPr lang="en-US" altLang="zh-CN" sz="2400" b="1"/>
              <a:t>4</a:t>
            </a:r>
            <a:r>
              <a:rPr lang="zh-CN" altLang="en-US" sz="2400" b="1"/>
              <a:t>、</a:t>
            </a:r>
            <a:r>
              <a:rPr lang="zh-CN" altLang="en-US" sz="2400" b="1"/>
              <a:t>评估程序</a:t>
            </a:r>
            <a:endParaRPr lang="zh-CN" altLang="en-US" sz="2400" b="1"/>
          </a:p>
          <a:p>
            <a:r>
              <a:rPr lang="zh-CN" altLang="en-US" sz="2000" b="1"/>
              <a:t>在当前建设实践中，实施评估制度特别是评估程序目前仍然面临着制度规范的缺失，需要在宏观设计和实践探索上加以完善。党内法规实施评估程序必须坚持民主参与、公开性、合法性、科学性等基本原则，程序上可参考立法后评估制度程序的设计原则，实际工作中则应当遵循“整体统一、具体细调”和“局部先行，逐渐推广”两条主线，并注重与其他党内法规制度程序的有机协调。</a:t>
            </a:r>
            <a:endParaRPr lang="zh-CN" altLang="en-US" sz="2000" b="1"/>
          </a:p>
          <a:p>
            <a:r>
              <a:rPr lang="zh-CN" altLang="en-US" sz="2000" b="1"/>
              <a:t>（</a:t>
            </a:r>
            <a:r>
              <a:rPr lang="en-US" altLang="zh-CN" sz="2000" b="1"/>
              <a:t>1</a:t>
            </a:r>
            <a:r>
              <a:rPr lang="zh-CN" altLang="en-US" sz="2000" b="1"/>
              <a:t>）</a:t>
            </a:r>
            <a:r>
              <a:rPr lang="zh-CN" altLang="en-US" sz="2000" b="1"/>
              <a:t>党内法规实施评估程序需要遵循的基本原则</a:t>
            </a:r>
            <a:endParaRPr lang="zh-CN" altLang="en-US" sz="2000" b="1"/>
          </a:p>
          <a:p>
            <a:r>
              <a:rPr lang="zh-CN" altLang="en-US" sz="2000" b="1"/>
              <a:t>（</a:t>
            </a:r>
            <a:r>
              <a:rPr lang="en-US" altLang="zh-CN" sz="2000" b="1"/>
              <a:t>2</a:t>
            </a:r>
            <a:r>
              <a:rPr lang="zh-CN" altLang="en-US" sz="2000" b="1"/>
              <a:t>）</a:t>
            </a:r>
            <a:r>
              <a:rPr lang="zh-CN" altLang="en-US" sz="2000" b="1"/>
              <a:t>党内法规实施评估程序的三个阶段</a:t>
            </a:r>
            <a:endParaRPr lang="zh-CN" altLang="en-US" sz="2000" b="1"/>
          </a:p>
          <a:p>
            <a:r>
              <a:rPr lang="zh-CN" altLang="en-US" sz="2000" b="1"/>
              <a:t>（</a:t>
            </a:r>
            <a:r>
              <a:rPr lang="en-US" altLang="zh-CN" sz="2000" b="1"/>
              <a:t>3</a:t>
            </a:r>
            <a:r>
              <a:rPr lang="zh-CN" altLang="en-US" sz="2000" b="1"/>
              <a:t>）</a:t>
            </a:r>
            <a:r>
              <a:rPr lang="zh-CN" altLang="en-US" sz="2000" b="1"/>
              <a:t>党内法规实施评估的简易程序</a:t>
            </a:r>
            <a:endParaRPr lang="zh-CN" altLang="en-US" sz="2000" b="1"/>
          </a:p>
          <a:p>
            <a:r>
              <a:rPr lang="zh-CN" altLang="en-US" sz="2000" b="1"/>
              <a:t>参见：《试论党内法规实施后评估的程序设计》一文</a:t>
            </a:r>
            <a:endParaRPr lang="zh-CN" altLang="en-US" sz="2000" b="1"/>
          </a:p>
        </p:txBody>
      </p:sp>
    </p:spTree>
  </p:cSld>
  <p:clrMapOvr>
    <a:masterClrMapping/>
  </p:clrMapOvr>
  <p:transition>
    <p:comb/>
    <p:sndAc>
      <p:stSnd>
        <p:snd r:embed="rId1" name="type.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b="1">
              <a:sym typeface="+mn-ea"/>
            </a:endParaRPr>
          </a:p>
        </p:txBody>
      </p:sp>
      <p:sp>
        <p:nvSpPr>
          <p:cNvPr id="3" name="内容占位符 2"/>
          <p:cNvSpPr>
            <a:spLocks noGrp="1"/>
          </p:cNvSpPr>
          <p:nvPr>
            <p:ph idx="1"/>
          </p:nvPr>
        </p:nvSpPr>
        <p:spPr/>
        <p:txBody>
          <a:bodyPr/>
          <a:p>
            <a:r>
              <a:rPr lang="zh-CN" altLang="en-US" sz="2000" b="1"/>
              <a:t>（三）制度构建</a:t>
            </a:r>
            <a:endParaRPr lang="en-US" altLang="zh-CN" sz="2000" b="1"/>
          </a:p>
          <a:p>
            <a:r>
              <a:rPr lang="en-US" altLang="zh-CN" sz="2000" b="1"/>
              <a:t>5</a:t>
            </a:r>
            <a:r>
              <a:rPr lang="zh-CN" altLang="en-US" sz="2000" b="1"/>
              <a:t>、</a:t>
            </a:r>
            <a:r>
              <a:rPr lang="zh-CN" altLang="en-US" sz="2000" b="1"/>
              <a:t>评估方法</a:t>
            </a:r>
            <a:endParaRPr lang="zh-CN" altLang="en-US" sz="2000" b="1"/>
          </a:p>
          <a:p>
            <a:r>
              <a:rPr lang="zh-CN" altLang="en-US" sz="2000" b="1"/>
              <a:t>党内法规实施评估对保证党内法规的合法性、提高党内法规的立法质量，推动形成完善的党内法规体系具有重要意义。合理的、科学的评估方法是进行评估的基础。</a:t>
            </a:r>
            <a:endParaRPr lang="zh-CN" altLang="en-US" sz="2000" b="1"/>
          </a:p>
          <a:p>
            <a:r>
              <a:rPr lang="zh-CN" altLang="en-US" sz="2000" b="1"/>
              <a:t>（</a:t>
            </a:r>
            <a:r>
              <a:rPr lang="en-US" altLang="zh-CN" sz="2000" b="1"/>
              <a:t>1</a:t>
            </a:r>
            <a:r>
              <a:rPr lang="zh-CN" altLang="en-US" sz="2000" b="1"/>
              <a:t>）</a:t>
            </a:r>
            <a:r>
              <a:rPr lang="zh-CN" altLang="en-US" sz="2000" b="1"/>
              <a:t>实施评估的类型化研究</a:t>
            </a:r>
            <a:endParaRPr lang="zh-CN" altLang="en-US" sz="2000" b="1"/>
          </a:p>
          <a:p>
            <a:r>
              <a:rPr lang="zh-CN" altLang="en-US" sz="2000" b="1"/>
              <a:t>（</a:t>
            </a:r>
            <a:r>
              <a:rPr lang="en-US" altLang="zh-CN" sz="2000" b="1"/>
              <a:t>2</a:t>
            </a:r>
            <a:r>
              <a:rPr lang="zh-CN" altLang="en-US" sz="2000" b="1"/>
              <a:t>）</a:t>
            </a:r>
            <a:r>
              <a:rPr lang="zh-CN" altLang="en-US" sz="2000" b="1"/>
              <a:t>实施评估指标体系的构建</a:t>
            </a:r>
            <a:endParaRPr lang="zh-CN" altLang="en-US" sz="2000" b="1"/>
          </a:p>
          <a:p>
            <a:r>
              <a:rPr lang="zh-CN" altLang="en-US" sz="2000" b="1"/>
              <a:t>（</a:t>
            </a:r>
            <a:r>
              <a:rPr lang="en-US" altLang="zh-CN" sz="2000" b="1"/>
              <a:t>3</a:t>
            </a:r>
            <a:r>
              <a:rPr lang="zh-CN" altLang="en-US" sz="2000" b="1"/>
              <a:t>）</a:t>
            </a:r>
            <a:r>
              <a:rPr lang="zh-CN" altLang="en-US" sz="2000" b="1"/>
              <a:t>实施评估指数体系设计</a:t>
            </a:r>
            <a:endParaRPr lang="zh-CN" altLang="en-US" sz="2000" b="1"/>
          </a:p>
          <a:p>
            <a:r>
              <a:rPr lang="zh-CN" altLang="en-US" sz="2000" b="1"/>
              <a:t>（</a:t>
            </a:r>
            <a:r>
              <a:rPr lang="en-US" altLang="zh-CN" sz="2000" b="1"/>
              <a:t>4</a:t>
            </a:r>
            <a:r>
              <a:rPr lang="zh-CN" altLang="en-US" sz="2000" b="1"/>
              <a:t>）</a:t>
            </a:r>
            <a:r>
              <a:rPr lang="zh-CN" altLang="en-US" sz="2000" b="1"/>
              <a:t>大数据和建模分析在实施评估中适用的可行性</a:t>
            </a:r>
            <a:endParaRPr lang="zh-CN" altLang="en-US" sz="2000" b="1"/>
          </a:p>
          <a:p>
            <a:r>
              <a:rPr lang="zh-CN" altLang="en-US" sz="2000" b="1"/>
              <a:t>（</a:t>
            </a:r>
            <a:r>
              <a:rPr lang="en-US" altLang="zh-CN" sz="2000" b="1"/>
              <a:t>5</a:t>
            </a:r>
            <a:r>
              <a:rPr lang="zh-CN" altLang="en-US" sz="2000" b="1"/>
              <a:t>）</a:t>
            </a:r>
            <a:r>
              <a:rPr lang="zh-CN" altLang="en-US" sz="2000" b="1"/>
              <a:t>调研方案的设计、调查问卷的制作、发放、回收整理等</a:t>
            </a:r>
            <a:endParaRPr lang="zh-CN" altLang="en-US" sz="2000" b="1"/>
          </a:p>
          <a:p>
            <a:r>
              <a:rPr lang="en-US" altLang="zh-CN" sz="2000" b="1"/>
              <a:t>......</a:t>
            </a:r>
            <a:endParaRPr lang="en-US" altLang="zh-CN" sz="2000" b="1"/>
          </a:p>
          <a:p>
            <a:r>
              <a:rPr lang="zh-CN" altLang="en-US" sz="2000" b="1"/>
              <a:t>参见论文：《党内法规</a:t>
            </a:r>
            <a:r>
              <a:rPr lang="zh-CN" altLang="en-US" sz="2000" b="1"/>
              <a:t>实施后评估类型化研究》和《党内法规实施后评估指标体系的构建》。</a:t>
            </a:r>
            <a:endParaRPr lang="zh-CN" altLang="en-US" sz="2000" b="1"/>
          </a:p>
        </p:txBody>
      </p:sp>
    </p:spTree>
  </p:cSld>
  <p:clrMapOvr>
    <a:masterClrMapping/>
  </p:clrMapOvr>
  <p:transition>
    <p:comb/>
    <p:sndAc>
      <p:stSnd>
        <p:snd r:embed="rId1" name="type.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四、党内法规实施评估制度现状、问题与制度构建</a:t>
            </a:r>
            <a:endParaRPr lang="zh-CN" altLang="en-US" b="1"/>
          </a:p>
        </p:txBody>
      </p:sp>
      <p:sp>
        <p:nvSpPr>
          <p:cNvPr id="3" name="内容占位符 2"/>
          <p:cNvSpPr>
            <a:spLocks noGrp="1"/>
          </p:cNvSpPr>
          <p:nvPr>
            <p:ph idx="1"/>
          </p:nvPr>
        </p:nvSpPr>
        <p:spPr/>
        <p:txBody>
          <a:bodyPr/>
          <a:p>
            <a:r>
              <a:rPr lang="zh-CN" altLang="en-US" sz="2400" b="1"/>
              <a:t>（三）制度构建</a:t>
            </a:r>
            <a:endParaRPr lang="en-US" altLang="zh-CN" sz="2400" b="1"/>
          </a:p>
          <a:p>
            <a:r>
              <a:rPr lang="en-US" altLang="zh-CN" sz="2400" b="1"/>
              <a:t>6</a:t>
            </a:r>
            <a:r>
              <a:rPr lang="zh-CN" altLang="en-US" sz="2400" b="1"/>
              <a:t>、</a:t>
            </a:r>
            <a:r>
              <a:rPr lang="zh-CN" altLang="en-US" sz="2400" b="1"/>
              <a:t>评估结果的应用</a:t>
            </a:r>
            <a:endParaRPr lang="zh-CN" altLang="en-US" sz="2400" b="1"/>
          </a:p>
          <a:p>
            <a:r>
              <a:rPr lang="zh-CN" altLang="en-US" sz="2000" b="1"/>
              <a:t>党内法规立规评估结果是评估主体对党内法规实施效果进行评价后所形成的评估报告，目的在于针对党内法规自身的缺陷能够及时加以修改和完善，即通过“立规回头看”的方式对党内法规进行完善。实践表明，要真正使党内法规立规评估制度发挥实效，实现党内法规的与时俱进，应当保障党内法规立规评估结果得到立规机关的有效回应，构建起完善的党内法规立规评估结果的回应机制。</a:t>
            </a:r>
            <a:r>
              <a:rPr lang="zh-CN" altLang="en-US" sz="2400" b="1"/>
              <a:t> </a:t>
            </a:r>
            <a:endParaRPr lang="zh-CN" altLang="en-US" sz="2400" b="1"/>
          </a:p>
          <a:p>
            <a:r>
              <a:rPr lang="zh-CN" altLang="en-US" sz="2000" b="1"/>
              <a:t>（</a:t>
            </a:r>
            <a:r>
              <a:rPr lang="en-US" altLang="zh-CN" sz="2000" b="1"/>
              <a:t>1</a:t>
            </a:r>
            <a:r>
              <a:rPr lang="zh-CN" altLang="en-US" sz="2000" b="1"/>
              <a:t>）</a:t>
            </a:r>
            <a:r>
              <a:rPr lang="zh-CN" altLang="en-US" sz="2000" b="1"/>
              <a:t>党内法规实施</a:t>
            </a:r>
            <a:r>
              <a:rPr lang="zh-CN" altLang="en-US" sz="2000" b="1"/>
              <a:t>评估回应主体</a:t>
            </a:r>
            <a:endParaRPr lang="zh-CN" altLang="en-US" sz="2000" b="1"/>
          </a:p>
          <a:p>
            <a:r>
              <a:rPr lang="zh-CN" altLang="en-US" sz="2000" b="1"/>
              <a:t>（</a:t>
            </a:r>
            <a:r>
              <a:rPr lang="en-US" altLang="zh-CN" sz="2000" b="1"/>
              <a:t>2</a:t>
            </a:r>
            <a:r>
              <a:rPr lang="zh-CN" altLang="en-US" sz="2000" b="1"/>
              <a:t>）</a:t>
            </a:r>
            <a:r>
              <a:rPr lang="zh-CN" altLang="en-US" sz="2000" b="1">
                <a:sym typeface="+mn-ea"/>
              </a:rPr>
              <a:t>党内法规实施</a:t>
            </a:r>
            <a:r>
              <a:rPr lang="zh-CN" altLang="en-US" sz="2000" b="1">
                <a:sym typeface="+mn-ea"/>
              </a:rPr>
              <a:t>评估</a:t>
            </a:r>
            <a:r>
              <a:rPr lang="zh-CN" altLang="en-US" sz="2000" b="1"/>
              <a:t>回应内容</a:t>
            </a:r>
            <a:endParaRPr lang="zh-CN" altLang="en-US" sz="2000" b="1"/>
          </a:p>
          <a:p>
            <a:r>
              <a:rPr lang="zh-CN" altLang="en-US" sz="2000" b="1"/>
              <a:t>（</a:t>
            </a:r>
            <a:r>
              <a:rPr lang="en-US" altLang="zh-CN" sz="2000" b="1"/>
              <a:t>3</a:t>
            </a:r>
            <a:r>
              <a:rPr lang="zh-CN" altLang="en-US" sz="2000" b="1"/>
              <a:t>）</a:t>
            </a:r>
            <a:r>
              <a:rPr lang="zh-CN" altLang="en-US" sz="2000" b="1">
                <a:sym typeface="+mn-ea"/>
              </a:rPr>
              <a:t>党内法规实施</a:t>
            </a:r>
            <a:r>
              <a:rPr lang="zh-CN" altLang="en-US" sz="2000" b="1">
                <a:sym typeface="+mn-ea"/>
              </a:rPr>
              <a:t>评估</a:t>
            </a:r>
            <a:r>
              <a:rPr lang="zh-CN" altLang="en-US" sz="2000" b="1"/>
              <a:t>回应形式</a:t>
            </a:r>
            <a:endParaRPr lang="zh-CN" altLang="en-US" sz="2000" b="1"/>
          </a:p>
          <a:p>
            <a:r>
              <a:rPr lang="zh-CN" altLang="en-US" sz="2000" b="1"/>
              <a:t>（</a:t>
            </a:r>
            <a:r>
              <a:rPr lang="en-US" altLang="zh-CN" sz="2000" b="1"/>
              <a:t>4</a:t>
            </a:r>
            <a:r>
              <a:rPr lang="zh-CN" altLang="en-US" sz="2000" b="1"/>
              <a:t>）</a:t>
            </a:r>
            <a:r>
              <a:rPr lang="zh-CN" altLang="en-US" sz="2000" b="1">
                <a:sym typeface="+mn-ea"/>
              </a:rPr>
              <a:t>党内法规实施</a:t>
            </a:r>
            <a:r>
              <a:rPr lang="zh-CN" altLang="en-US" sz="2000" b="1">
                <a:sym typeface="+mn-ea"/>
              </a:rPr>
              <a:t>评估</a:t>
            </a:r>
            <a:r>
              <a:rPr lang="zh-CN" altLang="en-US" sz="2000" b="1"/>
              <a:t>回应监督</a:t>
            </a:r>
            <a:endParaRPr lang="zh-CN" altLang="en-US" sz="2000" b="1"/>
          </a:p>
        </p:txBody>
      </p:sp>
    </p:spTree>
  </p:cSld>
  <p:clrMapOvr>
    <a:masterClrMapping/>
  </p:clrMapOvr>
  <p:transition>
    <p:comb/>
    <p:sndAc>
      <p:stSnd>
        <p:snd r:embed="rId1" name="typ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一、《执规责任制规定》的背景</a:t>
            </a:r>
            <a:endParaRPr lang="zh-CN" altLang="en-US"/>
          </a:p>
        </p:txBody>
      </p:sp>
      <p:sp>
        <p:nvSpPr>
          <p:cNvPr id="3" name="内容占位符 2"/>
          <p:cNvSpPr>
            <a:spLocks noGrp="1"/>
          </p:cNvSpPr>
          <p:nvPr>
            <p:ph idx="1"/>
          </p:nvPr>
        </p:nvSpPr>
        <p:spPr/>
        <p:txBody>
          <a:bodyPr/>
          <a:p>
            <a:r>
              <a:rPr lang="zh-CN" altLang="en-US" sz="2400" b="1"/>
              <a:t>党的十八大以来，以习近平同志为核心的党中央坚持全面从严治党、依规治党，大力加强党内法规制度建设，党内法规制定步伐明显加快，先后制定和修订了180多部中央党内法规，出台了一批标志性、关键性、基础性法规制度，党内法规制度体系的“四梁八柱”基本建立，总体上实现了有规可依。据报道，现行有效党内法规约4200部，中央党内法规约220多部，部委党内法规约240部，地方党内法规约3700部。今年密集颁布施行中央党内法规，未来两年每年不少于7部。</a:t>
            </a:r>
            <a:endParaRPr lang="zh-CN" altLang="en-US" sz="2400" b="1"/>
          </a:p>
          <a:p>
            <a:r>
              <a:rPr lang="zh-CN" altLang="en-US" sz="2400" b="1"/>
              <a:t>梳理今年党内法规制定情况，已出台了10余部条例，数量明显多于党的十八大以来历年的数量。</a:t>
            </a:r>
            <a:endParaRPr lang="zh-CN" altLang="en-US" sz="2400" b="1"/>
          </a:p>
        </p:txBody>
      </p:sp>
    </p:spTree>
  </p:cSld>
  <p:clrMapOvr>
    <a:masterClrMapping/>
  </p:clrMapOvr>
  <p:transition>
    <p:comb/>
    <p:sndAc>
      <p:stSnd>
        <p:snd r:embed="rId1" name="type.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rPr>
              <a:t>五、党内法规的宣传工作</a:t>
            </a:r>
            <a:endParaRPr lang="zh-CN" altLang="en-US" b="1">
              <a:latin typeface="楷体" panose="02010609060101010101" charset="-122"/>
              <a:ea typeface="楷体" panose="02010609060101010101" charset="-122"/>
            </a:endParaRPr>
          </a:p>
        </p:txBody>
      </p:sp>
      <p:sp>
        <p:nvSpPr>
          <p:cNvPr id="3" name="内容占位符 2"/>
          <p:cNvSpPr>
            <a:spLocks noGrp="1"/>
          </p:cNvSpPr>
          <p:nvPr>
            <p:ph idx="1"/>
          </p:nvPr>
        </p:nvSpPr>
        <p:spPr/>
        <p:txBody>
          <a:bodyPr/>
          <a:p>
            <a:r>
              <a:rPr lang="zh-CN" altLang="en-US"/>
              <a:t>（一）宣传的科学性与规范性探讨</a:t>
            </a:r>
            <a:endParaRPr lang="zh-CN" altLang="en-US"/>
          </a:p>
          <a:p>
            <a:r>
              <a:rPr lang="en-US" altLang="zh-CN"/>
              <a:t>1</a:t>
            </a:r>
            <a:r>
              <a:rPr lang="zh-CN" altLang="en-US"/>
              <a:t>、大音希声，大像无形</a:t>
            </a:r>
            <a:endParaRPr lang="zh-CN" altLang="en-US"/>
          </a:p>
          <a:p>
            <a:r>
              <a:rPr lang="en-US" altLang="zh-CN"/>
              <a:t>2</a:t>
            </a:r>
            <a:r>
              <a:rPr lang="zh-CN" altLang="en-US"/>
              <a:t>、统治的合法性及其挑战</a:t>
            </a:r>
            <a:endParaRPr lang="zh-CN" altLang="en-US"/>
          </a:p>
          <a:p>
            <a:r>
              <a:rPr lang="zh-CN" altLang="en-US"/>
              <a:t>（二）宣传与全心全意为人民服务的理念</a:t>
            </a:r>
            <a:endParaRPr lang="zh-CN" altLang="en-US"/>
          </a:p>
          <a:p>
            <a:r>
              <a:rPr lang="zh-CN" altLang="en-US"/>
              <a:t>（三）如何避免</a:t>
            </a:r>
            <a:r>
              <a:rPr lang="en-US" altLang="zh-CN"/>
              <a:t>“</a:t>
            </a:r>
            <a:r>
              <a:rPr lang="zh-CN" altLang="en-US"/>
              <a:t>低级红</a:t>
            </a:r>
            <a:r>
              <a:rPr lang="en-US" altLang="zh-CN"/>
              <a:t>”</a:t>
            </a:r>
            <a:r>
              <a:rPr lang="zh-CN" altLang="en-US"/>
              <a:t>和</a:t>
            </a:r>
            <a:r>
              <a:rPr lang="en-US" altLang="zh-CN"/>
              <a:t>“</a:t>
            </a:r>
            <a:r>
              <a:rPr lang="zh-CN" altLang="en-US"/>
              <a:t>高级黑</a:t>
            </a:r>
            <a:r>
              <a:rPr lang="en-US" altLang="zh-CN"/>
              <a:t>”</a:t>
            </a:r>
            <a:r>
              <a:rPr lang="zh-CN" altLang="en-US"/>
              <a:t>？</a:t>
            </a:r>
            <a:endParaRPr lang="zh-CN" altLang="en-US"/>
          </a:p>
        </p:txBody>
      </p:sp>
    </p:spTree>
  </p:cSld>
  <p:clrMapOvr>
    <a:masterClrMapping/>
  </p:clrMapOvr>
  <p:transition>
    <p:comb/>
    <p:sndAc>
      <p:stSnd>
        <p:snd r:embed="rId1" name="type.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charset="-122"/>
                <a:ea typeface="微软雅黑" panose="020B0503020204020204" charset="-122"/>
              </a:rPr>
              <a:t>结语</a:t>
            </a:r>
            <a:endParaRPr lang="zh-CN" altLang="en-US">
              <a:latin typeface="微软雅黑" panose="020B0503020204020204" charset="-122"/>
              <a:ea typeface="微软雅黑" panose="020B0503020204020204" charset="-122"/>
            </a:endParaRPr>
          </a:p>
        </p:txBody>
      </p:sp>
      <p:sp>
        <p:nvSpPr>
          <p:cNvPr id="3" name="内容占位符 2"/>
          <p:cNvSpPr>
            <a:spLocks noGrp="1"/>
          </p:cNvSpPr>
          <p:nvPr>
            <p:ph idx="1"/>
          </p:nvPr>
        </p:nvSpPr>
        <p:spPr/>
        <p:txBody>
          <a:bodyPr/>
          <a:p>
            <a:r>
              <a:rPr lang="zh-CN" altLang="en-US"/>
              <a:t> </a:t>
            </a:r>
            <a:endParaRPr lang="zh-CN" altLang="en-US"/>
          </a:p>
          <a:p>
            <a:r>
              <a:rPr lang="zh-CN" altLang="en-US" sz="4000" i="1">
                <a:latin typeface="楷体" panose="02010609060101010101" charset="-122"/>
                <a:ea typeface="楷体" panose="02010609060101010101" charset="-122"/>
                <a:cs typeface="楷体" panose="02010609060101010101" charset="-122"/>
              </a:rPr>
              <a:t>依规治党深入党心，</a:t>
            </a:r>
            <a:endParaRPr lang="zh-CN" altLang="en-US" sz="4000" i="1">
              <a:latin typeface="楷体" panose="02010609060101010101" charset="-122"/>
              <a:ea typeface="楷体" panose="02010609060101010101" charset="-122"/>
              <a:cs typeface="楷体" panose="02010609060101010101" charset="-122"/>
            </a:endParaRPr>
          </a:p>
          <a:p>
            <a:r>
              <a:rPr lang="zh-CN" altLang="en-US" sz="4000" i="1">
                <a:latin typeface="楷体" panose="02010609060101010101" charset="-122"/>
                <a:ea typeface="楷体" panose="02010609060101010101" charset="-122"/>
                <a:cs typeface="楷体" panose="02010609060101010101" charset="-122"/>
              </a:rPr>
              <a:t>        依法治国才能深入民心！</a:t>
            </a:r>
            <a:endParaRPr lang="zh-CN" altLang="en-US" sz="4000" i="1">
              <a:latin typeface="楷体" panose="02010609060101010101" charset="-122"/>
              <a:ea typeface="楷体" panose="02010609060101010101" charset="-122"/>
              <a:cs typeface="楷体" panose="02010609060101010101" charset="-122"/>
            </a:endParaRPr>
          </a:p>
          <a:p>
            <a:r>
              <a:rPr lang="zh-CN" altLang="en-US" sz="4000" i="1">
                <a:latin typeface="楷体" panose="02010609060101010101" charset="-122"/>
                <a:ea typeface="楷体" panose="02010609060101010101" charset="-122"/>
                <a:cs typeface="楷体" panose="02010609060101010101" charset="-122"/>
              </a:rPr>
              <a:t>            </a:t>
            </a:r>
            <a:endParaRPr lang="zh-CN" altLang="en-US" sz="4000" i="1">
              <a:latin typeface="楷体" panose="02010609060101010101" charset="-122"/>
              <a:ea typeface="楷体" panose="02010609060101010101" charset="-122"/>
              <a:cs typeface="楷体" panose="02010609060101010101" charset="-122"/>
            </a:endParaRPr>
          </a:p>
          <a:p>
            <a:r>
              <a:rPr lang="zh-CN" altLang="en-US" sz="4000" i="1">
                <a:latin typeface="楷体" panose="02010609060101010101" charset="-122"/>
                <a:ea typeface="楷体" panose="02010609060101010101" charset="-122"/>
                <a:cs typeface="楷体" panose="02010609060101010101" charset="-122"/>
              </a:rPr>
              <a:t>                  </a:t>
            </a:r>
            <a:r>
              <a:rPr lang="en-US" altLang="zh-CN" sz="4000" i="1">
                <a:latin typeface="楷体" panose="02010609060101010101" charset="-122"/>
                <a:ea typeface="楷体" panose="02010609060101010101" charset="-122"/>
                <a:cs typeface="楷体" panose="02010609060101010101" charset="-122"/>
              </a:rPr>
              <a:t>----</a:t>
            </a:r>
            <a:r>
              <a:rPr lang="zh-CN" altLang="en-US" sz="4000">
                <a:latin typeface="楷体" panose="02010609060101010101" charset="-122"/>
                <a:ea typeface="楷体" panose="02010609060101010101" charset="-122"/>
                <a:cs typeface="楷体" panose="02010609060101010101" charset="-122"/>
              </a:rPr>
              <a:t>习近平</a:t>
            </a:r>
            <a:endParaRPr lang="zh-CN" altLang="en-US" sz="4000">
              <a:latin typeface="楷体" panose="02010609060101010101" charset="-122"/>
              <a:ea typeface="楷体" panose="02010609060101010101" charset="-122"/>
              <a:cs typeface="楷体" panose="02010609060101010101" charset="-122"/>
            </a:endParaRPr>
          </a:p>
        </p:txBody>
      </p:sp>
    </p:spTree>
  </p:cSld>
  <p:clrMapOvr>
    <a:masterClrMapping/>
  </p:clrMapOvr>
  <p:transition>
    <p:comb/>
    <p:sndAc>
      <p:stSnd>
        <p:snd r:embed="rId1" name="type.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4000" b="1">
                <a:latin typeface="楷体" panose="02010609060101010101" charset="-122"/>
                <a:ea typeface="楷体" panose="02010609060101010101" charset="-122"/>
                <a:cs typeface="楷体" panose="02010609060101010101" charset="-122"/>
              </a:rPr>
              <a:t>挑战极限</a:t>
            </a:r>
            <a:r>
              <a:rPr lang="en-US" altLang="zh-CN" sz="4000" b="1">
                <a:latin typeface="楷体" panose="02010609060101010101" charset="-122"/>
                <a:ea typeface="楷体" panose="02010609060101010101" charset="-122"/>
                <a:cs typeface="楷体" panose="02010609060101010101" charset="-122"/>
              </a:rPr>
              <a:t>--</a:t>
            </a:r>
            <a:r>
              <a:rPr lang="zh-CN" altLang="en-US" sz="4000" b="1">
                <a:latin typeface="楷体" panose="02010609060101010101" charset="-122"/>
                <a:ea typeface="楷体" panose="02010609060101010101" charset="-122"/>
                <a:cs typeface="楷体" panose="02010609060101010101" charset="-122"/>
              </a:rPr>
              <a:t>权力制约的哥德巴赫猜想</a:t>
            </a:r>
            <a:endParaRPr lang="zh-CN" altLang="en-US" sz="4000" b="1">
              <a:latin typeface="楷体" panose="02010609060101010101" charset="-122"/>
              <a:ea typeface="楷体" panose="02010609060101010101" charset="-122"/>
              <a:cs typeface="楷体" panose="02010609060101010101" charset="-122"/>
            </a:endParaRPr>
          </a:p>
        </p:txBody>
      </p:sp>
      <p:sp>
        <p:nvSpPr>
          <p:cNvPr id="3" name="内容占位符 2"/>
          <p:cNvSpPr>
            <a:spLocks noGrp="1"/>
          </p:cNvSpPr>
          <p:nvPr>
            <p:ph idx="1"/>
          </p:nvPr>
        </p:nvSpPr>
        <p:spPr/>
        <p:txBody>
          <a:bodyPr/>
          <a:p>
            <a:pPr>
              <a:lnSpc>
                <a:spcPct val="90000"/>
              </a:lnSpc>
              <a:buNone/>
            </a:pPr>
            <a:r>
              <a:rPr lang="en-US" altLang="zh-CN" sz="2800" b="1" dirty="0">
                <a:latin typeface="+mn-ea"/>
                <a:sym typeface="+mn-ea"/>
              </a:rPr>
              <a:t>  </a:t>
            </a:r>
            <a:endParaRPr lang="en-US" altLang="zh-CN" sz="2800" b="1" dirty="0">
              <a:latin typeface="+mn-ea"/>
              <a:sym typeface="+mn-ea"/>
            </a:endParaRPr>
          </a:p>
          <a:p>
            <a:pPr>
              <a:lnSpc>
                <a:spcPct val="90000"/>
              </a:lnSpc>
              <a:buNone/>
            </a:pPr>
            <a:r>
              <a:rPr lang="en-US" altLang="zh-CN" sz="2800" b="1" dirty="0">
                <a:latin typeface="+mn-ea"/>
                <a:sym typeface="+mn-ea"/>
              </a:rPr>
              <a:t>  </a:t>
            </a:r>
            <a:r>
              <a:rPr lang="zh-CN" altLang="en-US" sz="2800" b="1" dirty="0">
                <a:latin typeface="+mn-ea"/>
                <a:sym typeface="+mn-ea"/>
              </a:rPr>
              <a:t>孟德斯鸠：一切拥有权力的人都会滥用权力，这是万古不易的经验。</a:t>
            </a:r>
            <a:r>
              <a:rPr lang="en-US" altLang="zh-CN" sz="2800" b="1" dirty="0">
                <a:latin typeface="+mn-ea"/>
                <a:sym typeface="+mn-ea"/>
              </a:rPr>
              <a:t>----</a:t>
            </a:r>
            <a:r>
              <a:rPr lang="zh-CN" altLang="en-US" sz="2800" b="1" dirty="0">
                <a:latin typeface="+mn-ea"/>
                <a:sym typeface="+mn-ea"/>
              </a:rPr>
              <a:t>《论法的精神》</a:t>
            </a:r>
            <a:endParaRPr lang="zh-CN" altLang="en-US" sz="2800" b="1" dirty="0">
              <a:latin typeface="+mn-ea"/>
              <a:sym typeface="+mn-ea"/>
            </a:endParaRPr>
          </a:p>
          <a:p>
            <a:pPr>
              <a:lnSpc>
                <a:spcPct val="90000"/>
              </a:lnSpc>
              <a:buNone/>
            </a:pPr>
            <a:endParaRPr lang="zh-CN" altLang="en-US" sz="2800" b="1" dirty="0">
              <a:latin typeface="+mn-ea"/>
              <a:sym typeface="+mn-ea"/>
            </a:endParaRPr>
          </a:p>
          <a:p>
            <a:pPr>
              <a:lnSpc>
                <a:spcPct val="90000"/>
              </a:lnSpc>
              <a:buNone/>
            </a:pPr>
            <a:r>
              <a:rPr lang="zh-CN" altLang="en-US" sz="2800" b="1" dirty="0">
                <a:latin typeface="+mn-ea"/>
                <a:sym typeface="+mn-ea"/>
              </a:rPr>
              <a:t>  子曰：“人皆曰予知（智），驱而纳诸罟擭陷阱之中，而莫之知辟（避）也。人皆曰予知（智），择乎中庸，而不能期（</a:t>
            </a:r>
            <a:r>
              <a:rPr lang="en-US" altLang="zh-CN" sz="2800" b="1" err="1">
                <a:latin typeface="+mn-ea"/>
                <a:sym typeface="+mn-ea"/>
              </a:rPr>
              <a:t>ji</a:t>
            </a:r>
            <a:r>
              <a:rPr lang="zh-CN" altLang="en-US" sz="2800" b="1" dirty="0">
                <a:latin typeface="+mn-ea"/>
                <a:sym typeface="+mn-ea"/>
              </a:rPr>
              <a:t>）月守也。”</a:t>
            </a:r>
            <a:endParaRPr lang="zh-CN" altLang="en-US" sz="2800" b="1" dirty="0">
              <a:latin typeface="+mn-ea"/>
            </a:endParaRPr>
          </a:p>
          <a:p>
            <a:pPr>
              <a:lnSpc>
                <a:spcPct val="90000"/>
              </a:lnSpc>
              <a:buNone/>
            </a:pPr>
            <a:r>
              <a:rPr lang="zh-CN" altLang="en-US" sz="2800" b="1" dirty="0">
                <a:latin typeface="+mn-ea"/>
                <a:sym typeface="+mn-ea"/>
              </a:rPr>
              <a:t>  子曰：“天下国家可均也，爵禄可辞也，白刃可蹈也，中庸不可能也。”</a:t>
            </a:r>
            <a:r>
              <a:rPr lang="en-US" altLang="zh-CN" sz="2800" b="1" dirty="0">
                <a:latin typeface="+mn-ea"/>
                <a:sym typeface="+mn-ea"/>
              </a:rPr>
              <a:t>--</a:t>
            </a:r>
            <a:r>
              <a:rPr lang="zh-CN" altLang="en-US" sz="2800" b="1" dirty="0">
                <a:latin typeface="+mn-ea"/>
                <a:sym typeface="+mn-ea"/>
              </a:rPr>
              <a:t>子思（</a:t>
            </a:r>
            <a:r>
              <a:rPr lang="en-US" altLang="zh-CN" sz="2800" b="1">
                <a:latin typeface="+mn-ea"/>
                <a:sym typeface="+mn-ea"/>
              </a:rPr>
              <a:t>《</a:t>
            </a:r>
            <a:r>
              <a:rPr lang="zh-CN" altLang="en-US" sz="2800" b="1" dirty="0">
                <a:latin typeface="+mn-ea"/>
                <a:sym typeface="+mn-ea"/>
              </a:rPr>
              <a:t>中庸</a:t>
            </a:r>
            <a:r>
              <a:rPr lang="en-US" altLang="zh-CN" sz="2800" b="1">
                <a:latin typeface="+mn-ea"/>
                <a:sym typeface="+mn-ea"/>
              </a:rPr>
              <a:t>》</a:t>
            </a:r>
            <a:r>
              <a:rPr lang="zh-CN" altLang="en-US" sz="2800" b="1" dirty="0">
                <a:latin typeface="+mn-ea"/>
                <a:sym typeface="+mn-ea"/>
              </a:rPr>
              <a:t>的作者）</a:t>
            </a:r>
            <a:endParaRPr lang="en-US" altLang="zh-CN" sz="2800" b="1" dirty="0">
              <a:latin typeface="+mn-ea"/>
              <a:sym typeface="+mn-ea"/>
            </a:endParaRPr>
          </a:p>
          <a:p>
            <a:endParaRPr lang="zh-CN" altLang="en-US" sz="2800">
              <a:latin typeface="+mn-ea"/>
            </a:endParaRPr>
          </a:p>
        </p:txBody>
      </p:sp>
    </p:spTree>
  </p:cSld>
  <p:clrMapOvr>
    <a:masterClrMapping/>
  </p:clrMapOvr>
  <p:transition>
    <p:comb/>
    <p:sndAc>
      <p:stSnd>
        <p:snd r:embed="rId1" name="type.wav"/>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标题 16385"/>
          <p:cNvSpPr>
            <a:spLocks noGrp="1" noRot="1"/>
          </p:cNvSpPr>
          <p:nvPr>
            <p:ph type="title"/>
          </p:nvPr>
        </p:nvSpPr>
        <p:spPr>
          <a:xfrm>
            <a:off x="323850" y="908050"/>
            <a:ext cx="8540750" cy="1143000"/>
          </a:xfrm>
        </p:spPr>
        <p:txBody>
          <a:bodyPr anchor="ctr"/>
          <a:p>
            <a:r>
              <a:rPr lang="zh-CN" altLang="de-DE" sz="4800" b="1" dirty="0">
                <a:latin typeface="楷体" panose="02010609060101010101" charset="-122"/>
                <a:ea typeface="楷体" panose="02010609060101010101" charset="-122"/>
              </a:rPr>
              <a:t>自助者，天助之！</a:t>
            </a:r>
            <a:endParaRPr lang="zh-CN" altLang="de-DE" sz="4800" b="1" dirty="0">
              <a:latin typeface="楷体" panose="02010609060101010101" charset="-122"/>
              <a:ea typeface="楷体" panose="02010609060101010101" charset="-122"/>
            </a:endParaRPr>
          </a:p>
        </p:txBody>
      </p:sp>
      <p:sp>
        <p:nvSpPr>
          <p:cNvPr id="33794" name="文本占位符 16386"/>
          <p:cNvSpPr>
            <a:spLocks noGrp="1" noRot="1"/>
          </p:cNvSpPr>
          <p:nvPr>
            <p:ph idx="1"/>
          </p:nvPr>
        </p:nvSpPr>
        <p:spPr>
          <a:xfrm>
            <a:off x="323850" y="2492375"/>
            <a:ext cx="8540750" cy="3886200"/>
          </a:xfrm>
        </p:spPr>
        <p:txBody>
          <a:bodyPr anchor="t"/>
          <a:p>
            <a:pPr>
              <a:lnSpc>
                <a:spcPct val="80000"/>
              </a:lnSpc>
            </a:pPr>
            <a:endParaRPr lang="zh-CN" altLang="de-DE" sz="2400" b="1" dirty="0">
              <a:latin typeface="楷体" panose="02010609060101010101" charset="-122"/>
              <a:ea typeface="楷体" panose="02010609060101010101" charset="-122"/>
            </a:endParaRPr>
          </a:p>
          <a:p>
            <a:pPr>
              <a:lnSpc>
                <a:spcPct val="80000"/>
              </a:lnSpc>
            </a:pPr>
            <a:endParaRPr lang="zh-CN" altLang="de-DE" sz="2400" b="1" dirty="0">
              <a:latin typeface="楷体" panose="02010609060101010101" charset="-122"/>
              <a:ea typeface="楷体" panose="02010609060101010101" charset="-122"/>
            </a:endParaRPr>
          </a:p>
          <a:p>
            <a:pPr>
              <a:lnSpc>
                <a:spcPct val="80000"/>
              </a:lnSpc>
            </a:pPr>
            <a:endParaRPr lang="zh-CN" altLang="de-DE" sz="2400" b="1" dirty="0">
              <a:latin typeface="楷体" panose="02010609060101010101" charset="-122"/>
              <a:ea typeface="楷体" panose="02010609060101010101" charset="-122"/>
            </a:endParaRPr>
          </a:p>
          <a:p>
            <a:pPr marL="0" indent="0">
              <a:lnSpc>
                <a:spcPct val="80000"/>
              </a:lnSpc>
              <a:buNone/>
            </a:pPr>
            <a:r>
              <a:rPr lang="zh-CN" altLang="de-DE" sz="2400" b="1" dirty="0">
                <a:latin typeface="楷体" panose="02010609060101010101" charset="-122"/>
                <a:ea typeface="楷体" panose="02010609060101010101" charset="-122"/>
              </a:rPr>
              <a:t>                     </a:t>
            </a:r>
            <a:r>
              <a:rPr lang="zh-CN" altLang="de-DE" sz="6000" b="1" dirty="0">
                <a:latin typeface="楷体" panose="02010609060101010101" charset="-122"/>
                <a:ea typeface="楷体" panose="02010609060101010101" charset="-122"/>
              </a:rPr>
              <a:t>谢谢！</a:t>
            </a:r>
            <a:endParaRPr lang="zh-CN" altLang="de-DE" sz="6000" b="1" dirty="0">
              <a:latin typeface="楷体" panose="02010609060101010101" charset="-122"/>
              <a:ea typeface="楷体" panose="02010609060101010101" charset="-122"/>
            </a:endParaRPr>
          </a:p>
        </p:txBody>
      </p:sp>
    </p:spTree>
  </p:cSld>
  <p:clrMapOvr>
    <a:masterClrMapping/>
  </p:clrMapOvr>
  <p:transition>
    <p:comb/>
    <p:sndAc>
      <p:stSnd>
        <p:snd r:embed="rId1" name="type.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一、《执规责任制规定》的背景</a:t>
            </a:r>
            <a:endParaRPr lang="zh-CN" altLang="en-US"/>
          </a:p>
        </p:txBody>
      </p:sp>
      <p:sp>
        <p:nvSpPr>
          <p:cNvPr id="3" name="内容占位符 2"/>
          <p:cNvSpPr>
            <a:spLocks noGrp="1"/>
          </p:cNvSpPr>
          <p:nvPr>
            <p:ph idx="1"/>
          </p:nvPr>
        </p:nvSpPr>
        <p:spPr/>
        <p:txBody>
          <a:bodyPr/>
          <a:p>
            <a:r>
              <a:rPr lang="zh-CN" altLang="en-US" sz="2000" b="1"/>
              <a:t>立规不易，执规更难；一分部署，九分落实。党中央一贯重视党内法规的制定与实施并重。习近平总书记高度重视党内法规制度的贯彻落实，他指出：“法规制度的生命力在于执行。”“现在，我们有法规制度不够健全、不够完善的问题，但更值得注意的是已有的法规制度并没有得到严格执行。”《中共中央关于加强党内法规制度建设的意见》特别强调要“坚持制定和实施并重”，提出要“形成高效的党内法规制度实施体系”，并对提高党内法规制度执行力作出部署。　　</a:t>
            </a:r>
            <a:endParaRPr lang="zh-CN" altLang="en-US" sz="2000" b="1"/>
          </a:p>
          <a:p>
            <a:r>
              <a:rPr lang="zh-CN" altLang="en-US" sz="2000" b="1"/>
              <a:t>但同时，我们也要正视党内法规仍然存在执行不力的问题。目前党内法规在一些领域执行中存在的现象是，“‘上热中温下冷’，先紧后松、上紧下松、外紧内松等现象，机械执行、选择执行、繁琐执行、变通执行的问题”“一些党员领导干部党规意识淡薄，执规能力不强，对出台的党内法规不学不懂不了解，没有真正把制度要求落实到位的问题”。　　</a:t>
            </a:r>
            <a:endParaRPr lang="zh-CN" altLang="en-US" sz="2000" b="1"/>
          </a:p>
          <a:p>
            <a:r>
              <a:rPr lang="zh-CN" altLang="en-US" sz="2000" b="1"/>
              <a:t>针对上述问题，新制定的《中国共产党党内法规执行责任制规定（试行）》（简称《执规责任制规定》），就是要从根本上破解党内法规“执行难”问题的一项重要举措。</a:t>
            </a:r>
            <a:endParaRPr lang="zh-CN" altLang="en-US" sz="2000" b="1"/>
          </a:p>
        </p:txBody>
      </p:sp>
    </p:spTree>
  </p:cSld>
  <p:clrMapOvr>
    <a:masterClrMapping/>
  </p:clrMapOvr>
  <p:transition>
    <p:comb/>
    <p:sndAc>
      <p:stSnd>
        <p:snd r:embed="rId1" name="type.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二、《执规责任制规定》的主要内容</a:t>
            </a:r>
            <a:endParaRPr lang="zh-CN" altLang="en-US"/>
          </a:p>
        </p:txBody>
      </p:sp>
      <p:sp>
        <p:nvSpPr>
          <p:cNvPr id="3" name="内容占位符 2"/>
          <p:cNvSpPr>
            <a:spLocks noGrp="1"/>
          </p:cNvSpPr>
          <p:nvPr>
            <p:ph idx="1"/>
          </p:nvPr>
        </p:nvSpPr>
        <p:spPr/>
        <p:txBody>
          <a:bodyPr/>
          <a:p>
            <a:r>
              <a:rPr lang="zh-CN" altLang="en-US" sz="2400" b="1"/>
              <a:t>作为首部专门规定执规责任制的党内法规，《执规责任制规定》：</a:t>
            </a:r>
            <a:endParaRPr lang="zh-CN" altLang="en-US" sz="2400" b="1"/>
          </a:p>
          <a:p>
            <a:r>
              <a:rPr lang="zh-CN" altLang="en-US" sz="2400" b="1" u="sng"/>
              <a:t>一是明确了强化执规意识的要求</a:t>
            </a:r>
            <a:r>
              <a:rPr lang="zh-CN" altLang="en-US" sz="2400" b="1"/>
              <a:t>，各级党组织和全体党员负有遵守党内法规、维护党内法规权威的义务。</a:t>
            </a:r>
            <a:r>
              <a:rPr lang="zh-CN" altLang="en-US" sz="2400" b="1" u="sng"/>
              <a:t>牢固树立</a:t>
            </a:r>
            <a:r>
              <a:rPr lang="zh-CN" altLang="en-US" sz="2400" b="1" u="sng"/>
              <a:t>执规是本职、执规不力是失职的理念</a:t>
            </a:r>
            <a:r>
              <a:rPr lang="zh-CN" altLang="en-US" sz="2400" b="1"/>
              <a:t>，切实担负起执行党内法规的政治责任。　　</a:t>
            </a:r>
            <a:endParaRPr lang="zh-CN" altLang="en-US" sz="2400" b="1"/>
          </a:p>
          <a:p>
            <a:r>
              <a:rPr lang="zh-CN" altLang="en-US" sz="2400" b="1" u="sng"/>
              <a:t>二是规定了执规责任主体的不同责任</a:t>
            </a:r>
            <a:r>
              <a:rPr lang="zh-CN" altLang="en-US" sz="2400" b="1"/>
              <a:t>，建立健全党委统一领导、党委办公厅（室）统筹协调、主管部门牵头负责、相关单位协助配合、纪检机关严格监督的体制机制，明责知责、履责尽责、考责问责。　</a:t>
            </a:r>
            <a:r>
              <a:rPr lang="zh-CN" altLang="en-US"/>
              <a:t>　</a:t>
            </a:r>
            <a:endParaRPr lang="zh-CN" altLang="en-US"/>
          </a:p>
        </p:txBody>
      </p:sp>
    </p:spTree>
  </p:cSld>
  <p:clrMapOvr>
    <a:masterClrMapping/>
  </p:clrMapOvr>
  <p:transition>
    <p:comb/>
    <p:sndAc>
      <p:stSnd>
        <p:snd r:embed="rId1" name="type.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二、《执规责任制规定》的主要内容</a:t>
            </a:r>
            <a:endParaRPr lang="zh-CN" altLang="en-US"/>
          </a:p>
        </p:txBody>
      </p:sp>
      <p:sp>
        <p:nvSpPr>
          <p:cNvPr id="3" name="内容占位符 2"/>
          <p:cNvSpPr>
            <a:spLocks noGrp="1"/>
          </p:cNvSpPr>
          <p:nvPr>
            <p:ph idx="1"/>
          </p:nvPr>
        </p:nvSpPr>
        <p:spPr/>
        <p:txBody>
          <a:bodyPr/>
          <a:p>
            <a:r>
              <a:rPr lang="zh-CN" altLang="en-US" sz="2000" b="1" u="sng"/>
              <a:t>三是规定了执行党内法规应当遵循的基本要求</a:t>
            </a:r>
            <a:r>
              <a:rPr lang="zh-CN" altLang="en-US" sz="2000" b="1"/>
              <a:t>：担当作为，恪尽职守，不得不作为、乱作为；严格执规，令行禁止，不得打折扣、搞变通；公正执规，坚持党内法规面前人人平等，不得搞特殊、开后门；规范执规，按照规定的主体、权限、程序等执行党内法规。　　</a:t>
            </a:r>
            <a:endParaRPr lang="zh-CN" altLang="en-US" sz="2000" b="1"/>
          </a:p>
          <a:p>
            <a:r>
              <a:rPr lang="zh-CN" altLang="en-US" sz="2000" b="1" u="sng"/>
              <a:t>四是规定了提升执规能力要求和具体措施，</a:t>
            </a:r>
            <a:r>
              <a:rPr lang="zh-CN" altLang="en-US" sz="2000" b="1"/>
              <a:t>党员领导干部要带头学习宣传党内法规，带头严格执行党内法规，带动广大党员、干部以尊崇的态度、敬畏的精神守规用规护规。　　</a:t>
            </a:r>
            <a:endParaRPr lang="zh-CN" altLang="en-US" sz="2000" b="1"/>
          </a:p>
          <a:p>
            <a:r>
              <a:rPr lang="zh-CN" altLang="en-US" sz="2000" b="1" u="sng"/>
              <a:t>五是明确了追究执规责任的具体情形</a:t>
            </a:r>
            <a:r>
              <a:rPr lang="zh-CN" altLang="en-US" sz="2000" b="1"/>
              <a:t>，包括不贯彻执行党中央关于党内法规执行的决策部署以及上级党组织有关决定；履行领导、统筹、牵头、配合、监督等执规责任不力；执行党内法规打折扣、搞变通或者选择性执行；本地区本单位在执规中出现重大问题或者造成严重后果；其他应当追究责任的情形。</a:t>
            </a:r>
            <a:r>
              <a:rPr lang="zh-CN" altLang="en-US"/>
              <a:t>　</a:t>
            </a:r>
            <a:endParaRPr lang="zh-CN" altLang="en-US"/>
          </a:p>
        </p:txBody>
      </p:sp>
    </p:spTree>
  </p:cSld>
  <p:clrMapOvr>
    <a:masterClrMapping/>
  </p:clrMapOvr>
  <p:transition>
    <p:comb/>
    <p:sndAc>
      <p:stSnd>
        <p:snd r:embed="rId1" name="type.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三、执规责任的落实</a:t>
            </a:r>
            <a:r>
              <a:rPr lang="zh-CN" altLang="en-US" b="1">
                <a:latin typeface="楷体" panose="02010609060101010101" charset="-122"/>
                <a:ea typeface="楷体" panose="02010609060101010101" charset="-122"/>
                <a:sym typeface="+mn-ea"/>
              </a:rPr>
              <a:t>及监督机制建设等问题探讨</a:t>
            </a:r>
            <a:endParaRPr lang="zh-CN" altLang="en-US"/>
          </a:p>
        </p:txBody>
      </p:sp>
      <p:sp>
        <p:nvSpPr>
          <p:cNvPr id="3" name="内容占位符 2"/>
          <p:cNvSpPr>
            <a:spLocks noGrp="1"/>
          </p:cNvSpPr>
          <p:nvPr>
            <p:ph idx="1"/>
          </p:nvPr>
        </p:nvSpPr>
        <p:spPr/>
        <p:txBody>
          <a:bodyPr/>
          <a:p>
            <a:r>
              <a:rPr lang="zh-CN" altLang="en-US" sz="2400" b="1"/>
              <a:t>党的十八大以来，以习近平同志为核心的党中央加大了党内法规制度建设的顶层设计和统筹推进。按照中央立法规划，到2021年，形成以党章为根本、以准则条例为主干，覆盖党的领导和党的建设各方面的党内法规制度体系。</a:t>
            </a:r>
            <a:endParaRPr lang="zh-CN" altLang="en-US" sz="2400" b="1"/>
          </a:p>
          <a:p>
            <a:r>
              <a:rPr lang="zh-CN" altLang="en-US" sz="2400" b="1"/>
              <a:t>　　制度建设永远是第一位的，但只有制度又是远远不够的，必须要有一系列配套的实施机制和创新的方式方法。现在最要紧的问题是如何使已经生效的党内法规得到充分实施，使党内法规的规定得到全面、自觉遵守，使违规者被及时、严肃地处置，做到“法网恢恢，疏而不漏”。为此，可从以下方面着力。</a:t>
            </a:r>
            <a:endParaRPr lang="zh-CN" altLang="en-US" sz="2400" b="1"/>
          </a:p>
        </p:txBody>
      </p:sp>
    </p:spTree>
  </p:cSld>
  <p:clrMapOvr>
    <a:masterClrMapping/>
  </p:clrMapOvr>
  <p:transition>
    <p:comb/>
    <p:sndAc>
      <p:stSnd>
        <p:snd r:embed="rId1" name="type.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三、执规责任的落实及监督机制建设等问题探讨</a:t>
            </a:r>
            <a:endParaRPr lang="zh-CN" altLang="en-US"/>
          </a:p>
        </p:txBody>
      </p:sp>
      <p:sp>
        <p:nvSpPr>
          <p:cNvPr id="3" name="内容占位符 2"/>
          <p:cNvSpPr>
            <a:spLocks noGrp="1"/>
          </p:cNvSpPr>
          <p:nvPr>
            <p:ph idx="1"/>
          </p:nvPr>
        </p:nvSpPr>
        <p:spPr/>
        <p:txBody>
          <a:bodyPr/>
          <a:p>
            <a:r>
              <a:rPr lang="zh-CN" altLang="en-US" sz="2400" b="1" u="sng">
                <a:solidFill>
                  <a:srgbClr val="FF0000"/>
                </a:solidFill>
              </a:rPr>
              <a:t>建立与党内法规制度高度适应的实施机制</a:t>
            </a:r>
            <a:r>
              <a:rPr lang="zh-CN" altLang="en-US" sz="2000" b="1" u="sng"/>
              <a:t>　　</a:t>
            </a:r>
            <a:endParaRPr lang="zh-CN" altLang="en-US" sz="2000" b="1" u="sng"/>
          </a:p>
          <a:p>
            <a:r>
              <a:rPr lang="zh-CN" altLang="en-US" sz="2000" b="1"/>
              <a:t>与国家法律实施相比，党规针对的重点人群和实施的难点和重点在党、政府和国有企事业单位的干部，他们既是党和政府权力的直接行使者，也是评价和管理普通党员的领导，他们的一举一动、遵规守法无不深刻影响普通党员的党规意识和行为。来自于中国实践的</a:t>
            </a:r>
            <a:r>
              <a:rPr lang="zh-CN" altLang="en-US" sz="2000" b="1" u="sng"/>
              <a:t>“村看村，户看户，群众看干部”</a:t>
            </a:r>
            <a:r>
              <a:rPr lang="zh-CN" altLang="en-US" sz="2000" b="1"/>
              <a:t>的名言，揭示出实施机制必须要发挥领导干部带头示范作用，加强监督检查和追责问责，不让制度虚置和空转，不让规定流于形式，更不容上级有病、下级吃药的现象出现，必须建立良好的党内政治文化提升机制和组织体系，增强法规制度的执行力和影响力。　　</a:t>
            </a:r>
            <a:endParaRPr lang="zh-CN" altLang="en-US" sz="2000" b="1"/>
          </a:p>
          <a:p>
            <a:r>
              <a:rPr lang="zh-CN" altLang="en-US" sz="2000" b="1"/>
              <a:t>建立科学的党内法规实施成效的</a:t>
            </a:r>
            <a:r>
              <a:rPr lang="zh-CN" altLang="en-US" sz="2000" b="1" u="sng"/>
              <a:t>考核机制</a:t>
            </a:r>
            <a:r>
              <a:rPr lang="zh-CN" altLang="en-US" sz="2000" b="1"/>
              <a:t>，将党内法规制度建设情况作为党员领导班子和党员领导干部考核的重要内容，对党内法规工作先进单位与个人给予表彰。建立稳定的财政保障机制，为党内法规制度建设提供必要的财政及相关配套支持，确保党内法规制度建设工作长效、可持续发展。</a:t>
            </a:r>
            <a:endParaRPr lang="zh-CN" altLang="en-US" sz="2000" b="1"/>
          </a:p>
        </p:txBody>
      </p:sp>
    </p:spTree>
  </p:cSld>
  <p:clrMapOvr>
    <a:masterClrMapping/>
  </p:clrMapOvr>
  <p:transition>
    <p:comb/>
    <p:sndAc>
      <p:stSnd>
        <p:snd r:embed="rId1" name="type.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latin typeface="楷体" panose="02010609060101010101" charset="-122"/>
                <a:ea typeface="楷体" panose="02010609060101010101" charset="-122"/>
                <a:sym typeface="+mn-ea"/>
              </a:rPr>
              <a:t>三、执规责任的落实及监督机制建设等问题探讨</a:t>
            </a:r>
            <a:endParaRPr lang="zh-CN" altLang="en-US"/>
          </a:p>
        </p:txBody>
      </p:sp>
      <p:sp>
        <p:nvSpPr>
          <p:cNvPr id="3" name="内容占位符 2"/>
          <p:cNvSpPr>
            <a:spLocks noGrp="1"/>
          </p:cNvSpPr>
          <p:nvPr>
            <p:ph idx="1"/>
          </p:nvPr>
        </p:nvSpPr>
        <p:spPr/>
        <p:txBody>
          <a:bodyPr/>
          <a:p>
            <a:r>
              <a:rPr lang="zh-CN" altLang="en-US" sz="2400" b="1" u="sng">
                <a:solidFill>
                  <a:srgbClr val="FF0000"/>
                </a:solidFill>
              </a:rPr>
              <a:t>恪守党内法规实施的不抵触原则</a:t>
            </a:r>
            <a:r>
              <a:rPr lang="zh-CN" altLang="en-US" sz="2000" b="1"/>
              <a:t>　　</a:t>
            </a:r>
            <a:endParaRPr lang="zh-CN" altLang="en-US" sz="2000" b="1"/>
          </a:p>
          <a:p>
            <a:r>
              <a:rPr lang="zh-CN" altLang="en-US" sz="2000" b="1"/>
              <a:t>尽管相较于国家的法律体系，党内法规体系不算庞大和复杂，但党内法规体系依然充满复杂因素，只有党内法规体系内部协调统一、不同位阶的规范之间存在效力等级的清晰性和无矛盾性，党内法规才能有效地运行、顺利地实施，产生应有的效力。　　</a:t>
            </a:r>
            <a:endParaRPr lang="zh-CN" altLang="en-US" sz="2000" b="1"/>
          </a:p>
          <a:p>
            <a:r>
              <a:rPr lang="zh-CN" altLang="en-US" sz="2000" b="1"/>
              <a:t>党内法规制度体系已经定型为“1+4”的基本框架，初步形成了制度治党、依规治党的“四梁八柱”，形成了自上而下的中央党规、部委党规、地方党规3个层次，包括党章、准则、条例、规定、办法、规则、细则等7种类型。其中，党章在党内法规中具有最高效力。　　</a:t>
            </a:r>
            <a:endParaRPr lang="zh-CN" altLang="en-US" sz="2000" b="1"/>
          </a:p>
          <a:p>
            <a:r>
              <a:rPr lang="zh-CN" altLang="en-US" sz="2000" b="1"/>
              <a:t>党内法规实施的不抵触原则，</a:t>
            </a:r>
            <a:r>
              <a:rPr lang="zh-CN" altLang="en-US" sz="2000" b="1" u="sng"/>
              <a:t>首先表现为其他任何党内法规都不得同党章相抵触；其次，党内法规实施不得与宪法法律相抵触，注意合法性、党规国法的协调性，做到依规治党与依法治国的统一</a:t>
            </a:r>
            <a:r>
              <a:rPr lang="zh-CN" altLang="en-US" sz="2000" b="1"/>
              <a:t>。</a:t>
            </a:r>
            <a:r>
              <a:rPr lang="zh-CN" altLang="en-US"/>
              <a:t>　　</a:t>
            </a:r>
            <a:endParaRPr lang="zh-CN" altLang="en-US"/>
          </a:p>
        </p:txBody>
      </p:sp>
    </p:spTree>
  </p:cSld>
  <p:clrMapOvr>
    <a:masterClrMapping/>
  </p:clrMapOvr>
  <p:transition>
    <p:comb/>
    <p:sndAc>
      <p:stSnd>
        <p:snd r:embed="rId1" name="type.wav"/>
      </p:stSnd>
    </p:sndAc>
  </p:transition>
</p:sld>
</file>

<file path=ppt/theme/theme1.xml><?xml version="1.0" encoding="utf-8"?>
<a:theme xmlns:a="http://schemas.openxmlformats.org/drawingml/2006/main" name="古瓶荷花">
  <a:themeElements>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clrMap bg1="lt1" tx1="dk1" bg2="lt2" tx2="dk2" accent1="accent1" accent2="accent2" accent3="accent3" accent4="accent4" accent5="accent5" accent6="accent6" hlink="hlink" folHlink="folHlink"/>
    </a:extraClrScheme>
    <a:extraClrScheme>
      <a:clrScheme name="">
        <a:dk1>
          <a:srgbClr val="007A77"/>
        </a:dk1>
        <a:lt1>
          <a:srgbClr val="EFF6EE"/>
        </a:lt1>
        <a:dk2>
          <a:srgbClr val="0066CC"/>
        </a:dk2>
        <a:lt2>
          <a:srgbClr val="C0C0C0"/>
        </a:lt2>
        <a:accent1>
          <a:srgbClr val="E7EEE6"/>
        </a:accent1>
        <a:accent2>
          <a:srgbClr val="FF9933"/>
        </a:accent2>
        <a:accent3>
          <a:srgbClr val="F5FAF5"/>
        </a:accent3>
        <a:accent4>
          <a:srgbClr val="006866"/>
        </a:accent4>
        <a:accent5>
          <a:srgbClr val="F1F5F0"/>
        </a:accent5>
        <a:accent6>
          <a:srgbClr val="E5892D"/>
        </a:accent6>
        <a:hlink>
          <a:srgbClr val="636395"/>
        </a:hlink>
        <a:folHlink>
          <a:srgbClr val="CC3300"/>
        </a:folHlink>
      </a:clrScheme>
      <a:clrMap bg1="lt1" tx1="dk1" bg2="lt2" tx2="dk2" accent1="accent1" accent2="accent2" accent3="accent3" accent4="accent4" accent5="accent5" accent6="accent6" hlink="hlink" folHlink="folHlink"/>
    </a:extraClrScheme>
    <a:extraClrScheme>
      <a:clrScheme name="">
        <a:dk1>
          <a:srgbClr val="000000"/>
        </a:dk1>
        <a:lt1>
          <a:srgbClr val="CCFFCC"/>
        </a:lt1>
        <a:dk2>
          <a:srgbClr val="E88A00"/>
        </a:dk2>
        <a:lt2>
          <a:srgbClr val="C0C0C0"/>
        </a:lt2>
        <a:accent1>
          <a:srgbClr val="CCECFF"/>
        </a:accent1>
        <a:accent2>
          <a:srgbClr val="336600"/>
        </a:accent2>
        <a:accent3>
          <a:srgbClr val="E2FFE2"/>
        </a:accent3>
        <a:accent4>
          <a:srgbClr val="000000"/>
        </a:accent4>
        <a:accent5>
          <a:srgbClr val="E2F4FF"/>
        </a:accent5>
        <a:accent6>
          <a:srgbClr val="2D5B00"/>
        </a:accent6>
        <a:hlink>
          <a:srgbClr val="3333CC"/>
        </a:hlink>
        <a:folHlink>
          <a:srgbClr val="3399FF"/>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CC3300"/>
        </a:dk2>
        <a:lt2>
          <a:srgbClr val="C0C0C0"/>
        </a:lt2>
        <a:accent1>
          <a:srgbClr val="FFFFCC"/>
        </a:accent1>
        <a:accent2>
          <a:srgbClr val="339933"/>
        </a:accent2>
        <a:accent3>
          <a:srgbClr val="FFFFE2"/>
        </a:accent3>
        <a:accent4>
          <a:srgbClr val="000000"/>
        </a:accent4>
        <a:accent5>
          <a:srgbClr val="FFFFE2"/>
        </a:accent5>
        <a:accent6>
          <a:srgbClr val="2D892D"/>
        </a:accent6>
        <a:hlink>
          <a:srgbClr val="0066FF"/>
        </a:hlink>
        <a:folHlink>
          <a:srgbClr val="6F6F9F"/>
        </a:folHlink>
      </a:clrScheme>
      <a:clrMap bg1="lt1" tx1="dk1" bg2="lt2" tx2="dk2" accent1="accent1" accent2="accent2" accent3="accent3" accent4="accent4" accent5="accent5" accent6="accent6" hlink="hlink" folHlink="folHlink"/>
    </a:extraClrScheme>
    <a:extraClrScheme>
      <a:clrScheme name="">
        <a:dk1>
          <a:srgbClr val="636395"/>
        </a:dk1>
        <a:lt1>
          <a:srgbClr val="FFE2C5"/>
        </a:lt1>
        <a:dk2>
          <a:srgbClr val="000000"/>
        </a:dk2>
        <a:lt2>
          <a:srgbClr val="C0C0C0"/>
        </a:lt2>
        <a:accent1>
          <a:srgbClr val="FFE1E1"/>
        </a:accent1>
        <a:accent2>
          <a:srgbClr val="FF9933"/>
        </a:accent2>
        <a:accent3>
          <a:srgbClr val="FFEEDE"/>
        </a:accent3>
        <a:accent4>
          <a:srgbClr val="545480"/>
        </a:accent4>
        <a:accent5>
          <a:srgbClr val="FFEDED"/>
        </a:accent5>
        <a:accent6>
          <a:srgbClr val="E5892D"/>
        </a:accent6>
        <a:hlink>
          <a:srgbClr val="008080"/>
        </a:hlink>
        <a:folHlink>
          <a:srgbClr val="3399FF"/>
        </a:folHlink>
      </a:clrScheme>
      <a:clrMap bg1="lt1" tx1="dk1" bg2="lt2" tx2="dk2" accent1="accent1" accent2="accent2" accent3="accent3" accent4="accent4" accent5="accent5" accent6="accent6" hlink="hlink" folHlink="folHlink"/>
    </a:extraClrScheme>
    <a:extraClrScheme>
      <a:clrScheme name="">
        <a:dk1>
          <a:srgbClr val="626292"/>
        </a:dk1>
        <a:lt1>
          <a:srgbClr val="CCECFF"/>
        </a:lt1>
        <a:dk2>
          <a:srgbClr val="3333CC"/>
        </a:dk2>
        <a:lt2>
          <a:srgbClr val="C0C0C0"/>
        </a:lt2>
        <a:accent1>
          <a:srgbClr val="D9F1FF"/>
        </a:accent1>
        <a:accent2>
          <a:srgbClr val="FF9900"/>
        </a:accent2>
        <a:accent3>
          <a:srgbClr val="E2F4FF"/>
        </a:accent3>
        <a:accent4>
          <a:srgbClr val="53537D"/>
        </a:accent4>
        <a:accent5>
          <a:srgbClr val="E9F7FF"/>
        </a:accent5>
        <a:accent6>
          <a:srgbClr val="E58900"/>
        </a:accent6>
        <a:hlink>
          <a:srgbClr val="CC0066"/>
        </a:hlink>
        <a:folHlink>
          <a:srgbClr val="009999"/>
        </a:folHlink>
      </a:clrScheme>
      <a:clrMap bg1="lt1" tx1="dk1" bg2="lt2" tx2="dk2" accent1="accent1" accent2="accent2" accent3="accent3" accent4="accent4" accent5="accent5" accent6="accent6" hlink="hlink" folHlink="folHlink"/>
    </a:extraClrScheme>
    <a:extraClrScheme>
      <a:clrScheme name="">
        <a:dk1>
          <a:srgbClr val="0066CC"/>
        </a:dk1>
        <a:lt1>
          <a:srgbClr val="FFE1E1"/>
        </a:lt1>
        <a:dk2>
          <a:srgbClr val="006600"/>
        </a:dk2>
        <a:lt2>
          <a:srgbClr val="C0C0C0"/>
        </a:lt2>
        <a:accent1>
          <a:srgbClr val="FFFFCC"/>
        </a:accent1>
        <a:accent2>
          <a:srgbClr val="009999"/>
        </a:accent2>
        <a:accent3>
          <a:srgbClr val="FFEDED"/>
        </a:accent3>
        <a:accent4>
          <a:srgbClr val="0057AF"/>
        </a:accent4>
        <a:accent5>
          <a:srgbClr val="FFFFE2"/>
        </a:accent5>
        <a:accent6>
          <a:srgbClr val="008989"/>
        </a:accent6>
        <a:hlink>
          <a:srgbClr val="EC0000"/>
        </a:hlink>
        <a:folHlink>
          <a:srgbClr val="0099FF"/>
        </a:folHlink>
      </a:clrScheme>
      <a:clrMap bg1="lt1" tx1="dk1" bg2="lt2" tx2="dk2" accent1="accent1" accent2="accent2" accent3="accent3" accent4="accent4" accent5="accent5" accent6="accent6" hlink="hlink" folHlink="folHlink"/>
    </a:extraClrScheme>
    <a:extraClrScheme>
      <a:clrScheme name="">
        <a:dk1>
          <a:srgbClr val="292929"/>
        </a:dk1>
        <a:lt1>
          <a:srgbClr val="DDDDDD"/>
        </a:lt1>
        <a:dk2>
          <a:srgbClr val="0066CC"/>
        </a:dk2>
        <a:lt2>
          <a:srgbClr val="B2B2B2"/>
        </a:lt2>
        <a:accent1>
          <a:srgbClr val="CACADC"/>
        </a:accent1>
        <a:accent2>
          <a:srgbClr val="FFCC00"/>
        </a:accent2>
        <a:accent3>
          <a:srgbClr val="EBEBEB"/>
        </a:accent3>
        <a:accent4>
          <a:srgbClr val="222222"/>
        </a:accent4>
        <a:accent5>
          <a:srgbClr val="E1E1EA"/>
        </a:accent5>
        <a:accent6>
          <a:srgbClr val="E5B700"/>
        </a:accent6>
        <a:hlink>
          <a:srgbClr val="008080"/>
        </a:hlink>
        <a:folHlink>
          <a:srgbClr val="7D7DA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CDESIGNK</Template>
  <TotalTime>0</TotalTime>
  <Words>9236</Words>
  <Application>WPS 演示</Application>
  <PresentationFormat>在屏幕上显示</PresentationFormat>
  <Paragraphs>241</Paragraphs>
  <Slides>33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Arial</vt:lpstr>
      <vt:lpstr>宋体</vt:lpstr>
      <vt:lpstr>Wingdings</vt:lpstr>
      <vt:lpstr>黑体</vt:lpstr>
      <vt:lpstr>楷体</vt:lpstr>
      <vt:lpstr>微软雅黑</vt:lpstr>
      <vt:lpstr>Arial Unicode MS</vt:lpstr>
      <vt:lpstr>Calibri</vt:lpstr>
      <vt:lpstr>古瓶荷花</vt:lpstr>
      <vt:lpstr>《执规责任制规定》解读及相关问题学习</vt:lpstr>
      <vt:lpstr>目录</vt:lpstr>
      <vt:lpstr>一、《执规责任制规定》的背景</vt:lpstr>
      <vt:lpstr>一、《执规责任制规定》的背景</vt:lpstr>
      <vt:lpstr>二、《执规责任制规定》的主要内容</vt:lpstr>
      <vt:lpstr>二、《执规责任制规定》的主要内容</vt:lpstr>
      <vt:lpstr>三、执规责任的落实及监督机制建设等问题探讨</vt:lpstr>
      <vt:lpstr>三、执规责任的落实及监督机制建设等问题探讨</vt:lpstr>
      <vt:lpstr>三、执规责任的落实及监督机制建设等问题探讨</vt:lpstr>
      <vt:lpstr>三、执规责任的落实及监督机制建设等问题探讨</vt:lpstr>
      <vt:lpstr>三、执规责任的落实及监督机制建设等问题探讨</vt:lpstr>
      <vt:lpstr>三、执规责任的落实及监督机制建设等问题探讨</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四、党内法规实施评估制度现状、问题与制度构建</vt:lpstr>
      <vt:lpstr>五、党内法规的宣传工作</vt:lpstr>
      <vt:lpstr>结语</vt:lpstr>
      <vt:lpstr>挑战极限--权力制约的哥德巴赫猜想</vt:lpstr>
      <vt:lpstr>自助者，天助之！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第七讲 行政诉讼法</dc:title>
  <dc:creator>Liu Fei</dc:creator>
  <cp:lastModifiedBy>深蓝</cp:lastModifiedBy>
  <cp:revision>93</cp:revision>
  <dcterms:created xsi:type="dcterms:W3CDTF">2005-11-06T15:07:00Z</dcterms:created>
  <dcterms:modified xsi:type="dcterms:W3CDTF">2019-12-09T01:35:52Z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2052-11.1.0.9209</vt:lpwstr>
  </property>
</Properties>
</file>