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82" r:id="rId4"/>
    <p:sldId id="258" r:id="rId5"/>
    <p:sldId id="283" r:id="rId6"/>
    <p:sldId id="284" r:id="rId7"/>
    <p:sldId id="260" r:id="rId8"/>
    <p:sldId id="285" r:id="rId9"/>
    <p:sldId id="286" r:id="rId10"/>
    <p:sldId id="287" r:id="rId11"/>
    <p:sldId id="288" r:id="rId12"/>
    <p:sldId id="303" r:id="rId13"/>
    <p:sldId id="290" r:id="rId14"/>
    <p:sldId id="296" r:id="rId15"/>
    <p:sldId id="298" r:id="rId16"/>
    <p:sldId id="291" r:id="rId17"/>
    <p:sldId id="299" r:id="rId18"/>
    <p:sldId id="300" r:id="rId19"/>
    <p:sldId id="301" r:id="rId20"/>
    <p:sldId id="292" r:id="rId21"/>
    <p:sldId id="304" r:id="rId22"/>
    <p:sldId id="305" r:id="rId23"/>
    <p:sldId id="293" r:id="rId24"/>
    <p:sldId id="294" r:id="rId25"/>
    <p:sldId id="314" r:id="rId26"/>
    <p:sldId id="311" r:id="rId27"/>
    <p:sldId id="313" r:id="rId28"/>
    <p:sldId id="306" r:id="rId29"/>
    <p:sldId id="312" r:id="rId30"/>
    <p:sldId id="317" r:id="rId31"/>
    <p:sldId id="307" r:id="rId32"/>
    <p:sldId id="289" r:id="rId33"/>
    <p:sldId id="308" r:id="rId34"/>
    <p:sldId id="318" r:id="rId35"/>
    <p:sldId id="319" r:id="rId36"/>
    <p:sldId id="325" r:id="rId37"/>
    <p:sldId id="320" r:id="rId38"/>
    <p:sldId id="315" r:id="rId39"/>
    <p:sldId id="316" r:id="rId40"/>
    <p:sldId id="324" r:id="rId41"/>
    <p:sldId id="309" r:id="rId42"/>
    <p:sldId id="323" r:id="rId43"/>
    <p:sldId id="327" r:id="rId44"/>
    <p:sldId id="310" r:id="rId45"/>
    <p:sldId id="322" r:id="rId46"/>
    <p:sldId id="302" r:id="rId47"/>
    <p:sldId id="279" r:id="rId48"/>
    <p:sldId id="326" r:id="rId49"/>
    <p:sldId id="280" r:id="rId50"/>
  </p:sldIdLst>
  <p:sldSz cx="12192000" cy="6858000"/>
  <p:notesSz cx="6858000" cy="9144000"/>
  <p:custDataLst>
    <p:tags r:id="rId5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19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93" autoAdjust="0"/>
    <p:restoredTop sz="94660"/>
  </p:normalViewPr>
  <p:slideViewPr>
    <p:cSldViewPr snapToGrid="0">
      <p:cViewPr varScale="1">
        <p:scale>
          <a:sx n="62" d="100"/>
          <a:sy n="62" d="100"/>
        </p:scale>
        <p:origin x="57" y="9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42F214-2E4B-4B5A-9774-694028D64E81}" type="datetimeFigureOut">
              <a:rPr lang="zh-CN" altLang="en-US" smtClean="0"/>
              <a:t>2018/10/23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BDFDAE-03EA-44B6-94EF-7312A671F56C}" type="slidenum">
              <a:rPr lang="zh-CN" altLang="en-US" smtClean="0"/>
              <a:t>‹#›</a:t>
            </a:fld>
            <a:endParaRPr lang="zh-CN" altLang="en-US"/>
          </a:p>
        </p:txBody>
      </p:sp>
    </p:spTree>
    <p:extLst>
      <p:ext uri="{BB962C8B-B14F-4D97-AF65-F5344CB8AC3E}">
        <p14:creationId xmlns:p14="http://schemas.microsoft.com/office/powerpoint/2010/main" val="157009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a:t>
            </a:fld>
            <a:endParaRPr lang="zh-CN" altLang="en-US"/>
          </a:p>
        </p:txBody>
      </p:sp>
    </p:spTree>
    <p:extLst>
      <p:ext uri="{BB962C8B-B14F-4D97-AF65-F5344CB8AC3E}">
        <p14:creationId xmlns:p14="http://schemas.microsoft.com/office/powerpoint/2010/main" val="3356170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10</a:t>
            </a:fld>
            <a:endParaRPr lang="zh-CN" altLang="en-US"/>
          </a:p>
        </p:txBody>
      </p:sp>
    </p:spTree>
    <p:extLst>
      <p:ext uri="{BB962C8B-B14F-4D97-AF65-F5344CB8AC3E}">
        <p14:creationId xmlns:p14="http://schemas.microsoft.com/office/powerpoint/2010/main" val="1458807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11</a:t>
            </a:fld>
            <a:endParaRPr lang="zh-CN" altLang="en-US"/>
          </a:p>
        </p:txBody>
      </p:sp>
    </p:spTree>
    <p:extLst>
      <p:ext uri="{BB962C8B-B14F-4D97-AF65-F5344CB8AC3E}">
        <p14:creationId xmlns:p14="http://schemas.microsoft.com/office/powerpoint/2010/main" val="42414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12</a:t>
            </a:fld>
            <a:endParaRPr lang="zh-CN" altLang="en-US"/>
          </a:p>
        </p:txBody>
      </p:sp>
    </p:spTree>
    <p:extLst>
      <p:ext uri="{BB962C8B-B14F-4D97-AF65-F5344CB8AC3E}">
        <p14:creationId xmlns:p14="http://schemas.microsoft.com/office/powerpoint/2010/main" val="2840123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13</a:t>
            </a:fld>
            <a:endParaRPr lang="zh-CN" altLang="en-US"/>
          </a:p>
        </p:txBody>
      </p:sp>
    </p:spTree>
    <p:extLst>
      <p:ext uri="{BB962C8B-B14F-4D97-AF65-F5344CB8AC3E}">
        <p14:creationId xmlns:p14="http://schemas.microsoft.com/office/powerpoint/2010/main" val="2960633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14</a:t>
            </a:fld>
            <a:endParaRPr lang="zh-CN" altLang="en-US"/>
          </a:p>
        </p:txBody>
      </p:sp>
    </p:spTree>
    <p:extLst>
      <p:ext uri="{BB962C8B-B14F-4D97-AF65-F5344CB8AC3E}">
        <p14:creationId xmlns:p14="http://schemas.microsoft.com/office/powerpoint/2010/main" val="373797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15</a:t>
            </a:fld>
            <a:endParaRPr lang="zh-CN" altLang="en-US"/>
          </a:p>
        </p:txBody>
      </p:sp>
    </p:spTree>
    <p:extLst>
      <p:ext uri="{BB962C8B-B14F-4D97-AF65-F5344CB8AC3E}">
        <p14:creationId xmlns:p14="http://schemas.microsoft.com/office/powerpoint/2010/main" val="2716039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16</a:t>
            </a:fld>
            <a:endParaRPr lang="zh-CN" altLang="en-US"/>
          </a:p>
        </p:txBody>
      </p:sp>
    </p:spTree>
    <p:extLst>
      <p:ext uri="{BB962C8B-B14F-4D97-AF65-F5344CB8AC3E}">
        <p14:creationId xmlns:p14="http://schemas.microsoft.com/office/powerpoint/2010/main" val="845775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17</a:t>
            </a:fld>
            <a:endParaRPr lang="zh-CN" altLang="en-US"/>
          </a:p>
        </p:txBody>
      </p:sp>
    </p:spTree>
    <p:extLst>
      <p:ext uri="{BB962C8B-B14F-4D97-AF65-F5344CB8AC3E}">
        <p14:creationId xmlns:p14="http://schemas.microsoft.com/office/powerpoint/2010/main" val="1728262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18</a:t>
            </a:fld>
            <a:endParaRPr lang="zh-CN" altLang="en-US"/>
          </a:p>
        </p:txBody>
      </p:sp>
    </p:spTree>
    <p:extLst>
      <p:ext uri="{BB962C8B-B14F-4D97-AF65-F5344CB8AC3E}">
        <p14:creationId xmlns:p14="http://schemas.microsoft.com/office/powerpoint/2010/main" val="2107197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19</a:t>
            </a:fld>
            <a:endParaRPr lang="zh-CN" altLang="en-US"/>
          </a:p>
        </p:txBody>
      </p:sp>
    </p:spTree>
    <p:extLst>
      <p:ext uri="{BB962C8B-B14F-4D97-AF65-F5344CB8AC3E}">
        <p14:creationId xmlns:p14="http://schemas.microsoft.com/office/powerpoint/2010/main" val="190240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a:t>
            </a:fld>
            <a:endParaRPr lang="zh-CN" altLang="en-US"/>
          </a:p>
        </p:txBody>
      </p:sp>
    </p:spTree>
    <p:extLst>
      <p:ext uri="{BB962C8B-B14F-4D97-AF65-F5344CB8AC3E}">
        <p14:creationId xmlns:p14="http://schemas.microsoft.com/office/powerpoint/2010/main" val="24613145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20</a:t>
            </a:fld>
            <a:endParaRPr lang="zh-CN" altLang="en-US"/>
          </a:p>
        </p:txBody>
      </p:sp>
    </p:spTree>
    <p:extLst>
      <p:ext uri="{BB962C8B-B14F-4D97-AF65-F5344CB8AC3E}">
        <p14:creationId xmlns:p14="http://schemas.microsoft.com/office/powerpoint/2010/main" val="214916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21</a:t>
            </a:fld>
            <a:endParaRPr lang="zh-CN" altLang="en-US"/>
          </a:p>
        </p:txBody>
      </p:sp>
    </p:spTree>
    <p:extLst>
      <p:ext uri="{BB962C8B-B14F-4D97-AF65-F5344CB8AC3E}">
        <p14:creationId xmlns:p14="http://schemas.microsoft.com/office/powerpoint/2010/main" val="35101045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22</a:t>
            </a:fld>
            <a:endParaRPr lang="zh-CN" altLang="en-US"/>
          </a:p>
        </p:txBody>
      </p:sp>
    </p:spTree>
    <p:extLst>
      <p:ext uri="{BB962C8B-B14F-4D97-AF65-F5344CB8AC3E}">
        <p14:creationId xmlns:p14="http://schemas.microsoft.com/office/powerpoint/2010/main" val="3496979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23</a:t>
            </a:fld>
            <a:endParaRPr lang="zh-CN" altLang="en-US"/>
          </a:p>
        </p:txBody>
      </p:sp>
    </p:spTree>
    <p:extLst>
      <p:ext uri="{BB962C8B-B14F-4D97-AF65-F5344CB8AC3E}">
        <p14:creationId xmlns:p14="http://schemas.microsoft.com/office/powerpoint/2010/main" val="4221240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24</a:t>
            </a:fld>
            <a:endParaRPr lang="zh-CN" altLang="en-US"/>
          </a:p>
        </p:txBody>
      </p:sp>
    </p:spTree>
    <p:extLst>
      <p:ext uri="{BB962C8B-B14F-4D97-AF65-F5344CB8AC3E}">
        <p14:creationId xmlns:p14="http://schemas.microsoft.com/office/powerpoint/2010/main" val="4038019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25</a:t>
            </a:fld>
            <a:endParaRPr lang="zh-CN" altLang="en-US"/>
          </a:p>
        </p:txBody>
      </p:sp>
    </p:spTree>
    <p:extLst>
      <p:ext uri="{BB962C8B-B14F-4D97-AF65-F5344CB8AC3E}">
        <p14:creationId xmlns:p14="http://schemas.microsoft.com/office/powerpoint/2010/main" val="40841870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26</a:t>
            </a:fld>
            <a:endParaRPr lang="zh-CN" altLang="en-US"/>
          </a:p>
        </p:txBody>
      </p:sp>
    </p:spTree>
    <p:extLst>
      <p:ext uri="{BB962C8B-B14F-4D97-AF65-F5344CB8AC3E}">
        <p14:creationId xmlns:p14="http://schemas.microsoft.com/office/powerpoint/2010/main" val="3844835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27</a:t>
            </a:fld>
            <a:endParaRPr lang="zh-CN" altLang="en-US"/>
          </a:p>
        </p:txBody>
      </p:sp>
    </p:spTree>
    <p:extLst>
      <p:ext uri="{BB962C8B-B14F-4D97-AF65-F5344CB8AC3E}">
        <p14:creationId xmlns:p14="http://schemas.microsoft.com/office/powerpoint/2010/main" val="32613133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28</a:t>
            </a:fld>
            <a:endParaRPr lang="zh-CN" altLang="en-US"/>
          </a:p>
        </p:txBody>
      </p:sp>
    </p:spTree>
    <p:extLst>
      <p:ext uri="{BB962C8B-B14F-4D97-AF65-F5344CB8AC3E}">
        <p14:creationId xmlns:p14="http://schemas.microsoft.com/office/powerpoint/2010/main" val="3399830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29</a:t>
            </a:fld>
            <a:endParaRPr lang="zh-CN" altLang="en-US"/>
          </a:p>
        </p:txBody>
      </p:sp>
    </p:spTree>
    <p:extLst>
      <p:ext uri="{BB962C8B-B14F-4D97-AF65-F5344CB8AC3E}">
        <p14:creationId xmlns:p14="http://schemas.microsoft.com/office/powerpoint/2010/main" val="957220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a:t>
            </a:fld>
            <a:endParaRPr lang="zh-CN" altLang="en-US"/>
          </a:p>
        </p:txBody>
      </p:sp>
    </p:spTree>
    <p:extLst>
      <p:ext uri="{BB962C8B-B14F-4D97-AF65-F5344CB8AC3E}">
        <p14:creationId xmlns:p14="http://schemas.microsoft.com/office/powerpoint/2010/main" val="25352742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30</a:t>
            </a:fld>
            <a:endParaRPr lang="zh-CN" altLang="en-US"/>
          </a:p>
        </p:txBody>
      </p:sp>
    </p:spTree>
    <p:extLst>
      <p:ext uri="{BB962C8B-B14F-4D97-AF65-F5344CB8AC3E}">
        <p14:creationId xmlns:p14="http://schemas.microsoft.com/office/powerpoint/2010/main" val="28162979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31</a:t>
            </a:fld>
            <a:endParaRPr lang="zh-CN" altLang="en-US"/>
          </a:p>
        </p:txBody>
      </p:sp>
    </p:spTree>
    <p:extLst>
      <p:ext uri="{BB962C8B-B14F-4D97-AF65-F5344CB8AC3E}">
        <p14:creationId xmlns:p14="http://schemas.microsoft.com/office/powerpoint/2010/main" val="41049424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32</a:t>
            </a:fld>
            <a:endParaRPr lang="zh-CN" altLang="en-US"/>
          </a:p>
        </p:txBody>
      </p:sp>
    </p:spTree>
    <p:extLst>
      <p:ext uri="{BB962C8B-B14F-4D97-AF65-F5344CB8AC3E}">
        <p14:creationId xmlns:p14="http://schemas.microsoft.com/office/powerpoint/2010/main" val="11979623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33</a:t>
            </a:fld>
            <a:endParaRPr lang="zh-CN" altLang="en-US"/>
          </a:p>
        </p:txBody>
      </p:sp>
    </p:spTree>
    <p:extLst>
      <p:ext uri="{BB962C8B-B14F-4D97-AF65-F5344CB8AC3E}">
        <p14:creationId xmlns:p14="http://schemas.microsoft.com/office/powerpoint/2010/main" val="32821050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34</a:t>
            </a:fld>
            <a:endParaRPr lang="zh-CN" altLang="en-US"/>
          </a:p>
        </p:txBody>
      </p:sp>
    </p:spTree>
    <p:extLst>
      <p:ext uri="{BB962C8B-B14F-4D97-AF65-F5344CB8AC3E}">
        <p14:creationId xmlns:p14="http://schemas.microsoft.com/office/powerpoint/2010/main" val="5454998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35</a:t>
            </a:fld>
            <a:endParaRPr lang="zh-CN" altLang="en-US"/>
          </a:p>
        </p:txBody>
      </p:sp>
    </p:spTree>
    <p:extLst>
      <p:ext uri="{BB962C8B-B14F-4D97-AF65-F5344CB8AC3E}">
        <p14:creationId xmlns:p14="http://schemas.microsoft.com/office/powerpoint/2010/main" val="20998544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36</a:t>
            </a:fld>
            <a:endParaRPr lang="zh-CN" altLang="en-US"/>
          </a:p>
        </p:txBody>
      </p:sp>
    </p:spTree>
    <p:extLst>
      <p:ext uri="{BB962C8B-B14F-4D97-AF65-F5344CB8AC3E}">
        <p14:creationId xmlns:p14="http://schemas.microsoft.com/office/powerpoint/2010/main" val="13770449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37</a:t>
            </a:fld>
            <a:endParaRPr lang="zh-CN" altLang="en-US"/>
          </a:p>
        </p:txBody>
      </p:sp>
    </p:spTree>
    <p:extLst>
      <p:ext uri="{BB962C8B-B14F-4D97-AF65-F5344CB8AC3E}">
        <p14:creationId xmlns:p14="http://schemas.microsoft.com/office/powerpoint/2010/main" val="32848660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38</a:t>
            </a:fld>
            <a:endParaRPr lang="zh-CN" altLang="en-US"/>
          </a:p>
        </p:txBody>
      </p:sp>
    </p:spTree>
    <p:extLst>
      <p:ext uri="{BB962C8B-B14F-4D97-AF65-F5344CB8AC3E}">
        <p14:creationId xmlns:p14="http://schemas.microsoft.com/office/powerpoint/2010/main" val="38592759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39</a:t>
            </a:fld>
            <a:endParaRPr lang="zh-CN" altLang="en-US"/>
          </a:p>
        </p:txBody>
      </p:sp>
    </p:spTree>
    <p:extLst>
      <p:ext uri="{BB962C8B-B14F-4D97-AF65-F5344CB8AC3E}">
        <p14:creationId xmlns:p14="http://schemas.microsoft.com/office/powerpoint/2010/main" val="721784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a:t>
            </a:fld>
            <a:endParaRPr lang="zh-CN" altLang="en-US"/>
          </a:p>
        </p:txBody>
      </p:sp>
    </p:spTree>
    <p:extLst>
      <p:ext uri="{BB962C8B-B14F-4D97-AF65-F5344CB8AC3E}">
        <p14:creationId xmlns:p14="http://schemas.microsoft.com/office/powerpoint/2010/main" val="17947803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40</a:t>
            </a:fld>
            <a:endParaRPr lang="zh-CN" altLang="en-US"/>
          </a:p>
        </p:txBody>
      </p:sp>
    </p:spTree>
    <p:extLst>
      <p:ext uri="{BB962C8B-B14F-4D97-AF65-F5344CB8AC3E}">
        <p14:creationId xmlns:p14="http://schemas.microsoft.com/office/powerpoint/2010/main" val="25346035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41</a:t>
            </a:fld>
            <a:endParaRPr lang="zh-CN" altLang="en-US"/>
          </a:p>
        </p:txBody>
      </p:sp>
    </p:spTree>
    <p:extLst>
      <p:ext uri="{BB962C8B-B14F-4D97-AF65-F5344CB8AC3E}">
        <p14:creationId xmlns:p14="http://schemas.microsoft.com/office/powerpoint/2010/main" val="23680043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42</a:t>
            </a:fld>
            <a:endParaRPr lang="zh-CN" altLang="en-US"/>
          </a:p>
        </p:txBody>
      </p:sp>
    </p:spTree>
    <p:extLst>
      <p:ext uri="{BB962C8B-B14F-4D97-AF65-F5344CB8AC3E}">
        <p14:creationId xmlns:p14="http://schemas.microsoft.com/office/powerpoint/2010/main" val="7159752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43</a:t>
            </a:fld>
            <a:endParaRPr lang="zh-CN" altLang="en-US"/>
          </a:p>
        </p:txBody>
      </p:sp>
    </p:spTree>
    <p:extLst>
      <p:ext uri="{BB962C8B-B14F-4D97-AF65-F5344CB8AC3E}">
        <p14:creationId xmlns:p14="http://schemas.microsoft.com/office/powerpoint/2010/main" val="2445570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44</a:t>
            </a:fld>
            <a:endParaRPr lang="zh-CN" altLang="en-US"/>
          </a:p>
        </p:txBody>
      </p:sp>
    </p:spTree>
    <p:extLst>
      <p:ext uri="{BB962C8B-B14F-4D97-AF65-F5344CB8AC3E}">
        <p14:creationId xmlns:p14="http://schemas.microsoft.com/office/powerpoint/2010/main" val="7221397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45</a:t>
            </a:fld>
            <a:endParaRPr lang="zh-CN" altLang="en-US"/>
          </a:p>
        </p:txBody>
      </p:sp>
    </p:spTree>
    <p:extLst>
      <p:ext uri="{BB962C8B-B14F-4D97-AF65-F5344CB8AC3E}">
        <p14:creationId xmlns:p14="http://schemas.microsoft.com/office/powerpoint/2010/main" val="12143401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46</a:t>
            </a:fld>
            <a:endParaRPr lang="zh-CN" altLang="en-US"/>
          </a:p>
        </p:txBody>
      </p:sp>
    </p:spTree>
    <p:extLst>
      <p:ext uri="{BB962C8B-B14F-4D97-AF65-F5344CB8AC3E}">
        <p14:creationId xmlns:p14="http://schemas.microsoft.com/office/powerpoint/2010/main" val="31420654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47</a:t>
            </a:fld>
            <a:endParaRPr lang="zh-CN" altLang="en-US"/>
          </a:p>
        </p:txBody>
      </p:sp>
    </p:spTree>
    <p:extLst>
      <p:ext uri="{BB962C8B-B14F-4D97-AF65-F5344CB8AC3E}">
        <p14:creationId xmlns:p14="http://schemas.microsoft.com/office/powerpoint/2010/main" val="9893077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48</a:t>
            </a:fld>
            <a:endParaRPr lang="zh-CN" altLang="en-US"/>
          </a:p>
        </p:txBody>
      </p:sp>
    </p:spTree>
    <p:extLst>
      <p:ext uri="{BB962C8B-B14F-4D97-AF65-F5344CB8AC3E}">
        <p14:creationId xmlns:p14="http://schemas.microsoft.com/office/powerpoint/2010/main" val="35118030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49</a:t>
            </a:fld>
            <a:endParaRPr lang="zh-CN" altLang="en-US"/>
          </a:p>
        </p:txBody>
      </p:sp>
    </p:spTree>
    <p:extLst>
      <p:ext uri="{BB962C8B-B14F-4D97-AF65-F5344CB8AC3E}">
        <p14:creationId xmlns:p14="http://schemas.microsoft.com/office/powerpoint/2010/main" val="2137065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5</a:t>
            </a:fld>
            <a:endParaRPr lang="zh-CN" altLang="en-US"/>
          </a:p>
        </p:txBody>
      </p:sp>
    </p:spTree>
    <p:extLst>
      <p:ext uri="{BB962C8B-B14F-4D97-AF65-F5344CB8AC3E}">
        <p14:creationId xmlns:p14="http://schemas.microsoft.com/office/powerpoint/2010/main" val="4131896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6</a:t>
            </a:fld>
            <a:endParaRPr lang="zh-CN" altLang="en-US"/>
          </a:p>
        </p:txBody>
      </p:sp>
    </p:spTree>
    <p:extLst>
      <p:ext uri="{BB962C8B-B14F-4D97-AF65-F5344CB8AC3E}">
        <p14:creationId xmlns:p14="http://schemas.microsoft.com/office/powerpoint/2010/main" val="2271575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7</a:t>
            </a:fld>
            <a:endParaRPr lang="zh-CN" altLang="en-US"/>
          </a:p>
        </p:txBody>
      </p:sp>
    </p:spTree>
    <p:extLst>
      <p:ext uri="{BB962C8B-B14F-4D97-AF65-F5344CB8AC3E}">
        <p14:creationId xmlns:p14="http://schemas.microsoft.com/office/powerpoint/2010/main" val="791267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8</a:t>
            </a:fld>
            <a:endParaRPr lang="zh-CN" altLang="en-US"/>
          </a:p>
        </p:txBody>
      </p:sp>
    </p:spTree>
    <p:extLst>
      <p:ext uri="{BB962C8B-B14F-4D97-AF65-F5344CB8AC3E}">
        <p14:creationId xmlns:p14="http://schemas.microsoft.com/office/powerpoint/2010/main" val="1300628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t>9</a:t>
            </a:fld>
            <a:endParaRPr lang="zh-CN" altLang="en-US"/>
          </a:p>
        </p:txBody>
      </p:sp>
    </p:spTree>
    <p:extLst>
      <p:ext uri="{BB962C8B-B14F-4D97-AF65-F5344CB8AC3E}">
        <p14:creationId xmlns:p14="http://schemas.microsoft.com/office/powerpoint/2010/main" val="67973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89D444-35CE-4684-8F6D-BDB946ED35F2}"/>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0EF8949-76C5-403D-998E-499E928035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51BF794-E990-4740-8F1E-3AA0CDD0016D}"/>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AE628C9A-6D2D-45F9-8B55-5918B360581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03CC95-4B5B-4110-802C-FCB4A167BFB3}"/>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526219785"/>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D8D1A2-6094-48A6-B061-1D31AA8148E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03FEFA7-085D-40DB-A942-AE5FCA1ED28E}"/>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CA7C590-E168-4831-8083-A1A95530228D}"/>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46D76E1A-DD94-4C6D-9A44-7E290B365B0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BE00069-2EAF-44EB-807A-4BFAE698DE46}"/>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5057062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19D73CA-F3F9-4391-BBAE-08E877F5D24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A0EC222-7504-4F17-8305-B41178CF9667}"/>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26C83D4-7EF4-4DB9-AFA9-D5099A8C367F}"/>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049951BC-0F7D-45CA-8C7F-69A3BE59C2A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2DCBCAB-4689-4872-8FE5-DA031AC140BA}"/>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103766731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CF41B8-284D-4559-993E-ED266AB26D0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47502B9-61EF-4233-BB9B-56080F54B947}"/>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14599D0-3B43-416C-82A4-5AD5F5548AC2}"/>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92CC69D8-01FD-4C74-BBD8-19001008387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9040DF2-EE74-497F-99BE-2A62E5E6B1F2}"/>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132240645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9C8221-549C-4277-8118-6CEBAAC1F59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F16C089-10B7-4371-8B45-B040DB2A56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007E2E1F-8E08-4B26-B725-5E432A7853CA}"/>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5F00DF69-952F-4A9B-83B3-2FAB189B351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E2A6FA2-17C9-4B44-A698-B51E943865A7}"/>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29099230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14B02B-6D35-453F-A0FB-BC41CDE7262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DC047F2-5616-4F4A-8A66-3D59F8BD5A83}"/>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F5F605BD-55A7-4143-9000-CC6C3AA79395}"/>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A79E4063-B55F-405E-B1B8-46824016003F}"/>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6" name="页脚占位符 5">
            <a:extLst>
              <a:ext uri="{FF2B5EF4-FFF2-40B4-BE49-F238E27FC236}">
                <a16:creationId xmlns:a16="http://schemas.microsoft.com/office/drawing/2014/main" id="{82640824-FBFB-4C4D-9E6F-001F5038D01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B587051-E644-4B80-A456-1BE3E4A0E88B}"/>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997064135"/>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1C4428-5561-4944-A871-08E2F590A99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0DB84F2-5F58-4C1A-826C-5FAD20BB24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932F0A69-ABD2-46CE-B11A-DA7EE7A1E16A}"/>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D4E6E4B-087D-4EDA-B89F-CA07C6AA80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5C40BD2A-4CCB-4FEF-BAC7-534E25A425B1}"/>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EF2B4C1B-F02E-4CFF-8759-57596B4A84B4}"/>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8" name="页脚占位符 7">
            <a:extLst>
              <a:ext uri="{FF2B5EF4-FFF2-40B4-BE49-F238E27FC236}">
                <a16:creationId xmlns:a16="http://schemas.microsoft.com/office/drawing/2014/main" id="{4F81E720-E646-406F-BFAC-51819069E49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B94A3A1-9DBE-4E19-9718-AC3B4B8B7724}"/>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22540642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191639-298A-4D11-B336-DC36D24403A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02641FF-ECDB-4862-9C1C-BE0C4F9CF4D5}"/>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4" name="页脚占位符 3">
            <a:extLst>
              <a:ext uri="{FF2B5EF4-FFF2-40B4-BE49-F238E27FC236}">
                <a16:creationId xmlns:a16="http://schemas.microsoft.com/office/drawing/2014/main" id="{C1DE6FD5-8834-4DC8-9337-F9917D44B880}"/>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A501F59-7CC9-42CE-A3CB-BD313D75BF9C}"/>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1745869476"/>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3C7EB46-8A3F-4A1B-ACD5-79A1C61FF1F6}"/>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3" name="页脚占位符 2">
            <a:extLst>
              <a:ext uri="{FF2B5EF4-FFF2-40B4-BE49-F238E27FC236}">
                <a16:creationId xmlns:a16="http://schemas.microsoft.com/office/drawing/2014/main" id="{CE641244-599B-4A0E-991A-8216D8FCD083}"/>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D8CD854-C58E-439B-B874-7AD7335D6D8D}"/>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123561773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C98D8F-94C7-4D0E-9755-DB8B639C962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B513624-F5EA-440F-9232-697B5D55FD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19722F6-2518-4040-A163-248FAF41C0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10002697-F581-43F5-8214-A81089A8874A}"/>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6" name="页脚占位符 5">
            <a:extLst>
              <a:ext uri="{FF2B5EF4-FFF2-40B4-BE49-F238E27FC236}">
                <a16:creationId xmlns:a16="http://schemas.microsoft.com/office/drawing/2014/main" id="{906FAA13-3159-49C1-820C-D5CF2849F4A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D57C3E-9EB2-41FD-AF44-F66DCE444602}"/>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2906958882"/>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21B632-90F5-4D93-9E1E-4159440294D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1F6AF0B-62F2-4606-96BD-126CEF06D1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521A22B-6434-4E16-B78A-3A607CFD8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8C4ABBC-6A86-4C5E-BEE9-09B79E3484A0}"/>
              </a:ext>
            </a:extLst>
          </p:cNvPr>
          <p:cNvSpPr>
            <a:spLocks noGrp="1"/>
          </p:cNvSpPr>
          <p:nvPr>
            <p:ph type="dt" sz="half" idx="10"/>
          </p:nvPr>
        </p:nvSpPr>
        <p:spPr/>
        <p:txBody>
          <a:bodyPr/>
          <a:lstStyle/>
          <a:p>
            <a:fld id="{09FFCFB8-5EDF-41B0-A969-A870D986FAC7}" type="datetimeFigureOut">
              <a:rPr lang="zh-CN" altLang="en-US" smtClean="0"/>
              <a:t>2018/10/23</a:t>
            </a:fld>
            <a:endParaRPr lang="zh-CN" altLang="en-US"/>
          </a:p>
        </p:txBody>
      </p:sp>
      <p:sp>
        <p:nvSpPr>
          <p:cNvPr id="6" name="页脚占位符 5">
            <a:extLst>
              <a:ext uri="{FF2B5EF4-FFF2-40B4-BE49-F238E27FC236}">
                <a16:creationId xmlns:a16="http://schemas.microsoft.com/office/drawing/2014/main" id="{695A78F2-8254-4768-9805-D4F4F7753B8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5F74C38-7B37-4D2C-B6FA-4DCB50026849}"/>
              </a:ext>
            </a:extLst>
          </p:cNvPr>
          <p:cNvSpPr>
            <a:spLocks noGrp="1"/>
          </p:cNvSpPr>
          <p:nvPr>
            <p:ph type="sldNum" sz="quarter" idx="12"/>
          </p:nvPr>
        </p:nvSpPr>
        <p:spPr/>
        <p:txBody>
          <a:body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47115512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CEDCB19-83F3-4865-B6E1-00CA009E2B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0BB00D8-8F6D-4229-8121-6403A2F160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357BA81-A03B-4FAB-A047-016C60DF6E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FCFB8-5EDF-41B0-A969-A870D986FAC7}" type="datetimeFigureOut">
              <a:rPr lang="zh-CN" altLang="en-US" smtClean="0"/>
              <a:t>2018/10/23</a:t>
            </a:fld>
            <a:endParaRPr lang="zh-CN" altLang="en-US"/>
          </a:p>
        </p:txBody>
      </p:sp>
      <p:sp>
        <p:nvSpPr>
          <p:cNvPr id="5" name="页脚占位符 4">
            <a:extLst>
              <a:ext uri="{FF2B5EF4-FFF2-40B4-BE49-F238E27FC236}">
                <a16:creationId xmlns:a16="http://schemas.microsoft.com/office/drawing/2014/main" id="{3572EBB3-AF1A-411A-9326-4DE3F56461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B87D212-2250-45B0-B367-683D66963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254E2-49A5-4C72-A0E8-9B509D84CA04}" type="slidenum">
              <a:rPr lang="zh-CN" altLang="en-US" smtClean="0"/>
              <a:t>‹#›</a:t>
            </a:fld>
            <a:endParaRPr lang="zh-CN" altLang="en-US"/>
          </a:p>
        </p:txBody>
      </p:sp>
    </p:spTree>
    <p:extLst>
      <p:ext uri="{BB962C8B-B14F-4D97-AF65-F5344CB8AC3E}">
        <p14:creationId xmlns:p14="http://schemas.microsoft.com/office/powerpoint/2010/main" val="1414812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0" name="组合 9">
            <a:extLst>
              <a:ext uri="{FF2B5EF4-FFF2-40B4-BE49-F238E27FC236}">
                <a16:creationId xmlns:a16="http://schemas.microsoft.com/office/drawing/2014/main" id="{24A97F1C-4154-4325-A30E-90265B8D055A}"/>
              </a:ext>
            </a:extLst>
          </p:cNvPr>
          <p:cNvGrpSpPr/>
          <p:nvPr/>
        </p:nvGrpSpPr>
        <p:grpSpPr>
          <a:xfrm>
            <a:off x="802113" y="516174"/>
            <a:ext cx="10788352" cy="5825652"/>
            <a:chOff x="329228" y="322943"/>
            <a:chExt cx="11504029" cy="6212114"/>
          </a:xfrm>
          <a:effectLst>
            <a:outerShdw blurRad="482600" sx="104000" sy="104000" algn="ctr" rotWithShape="0">
              <a:prstClr val="black">
                <a:alpha val="7000"/>
              </a:prstClr>
            </a:outerShdw>
          </a:effectLst>
        </p:grpSpPr>
        <p:sp>
          <p:nvSpPr>
            <p:cNvPr id="6" name="矩形 5">
              <a:extLst>
                <a:ext uri="{FF2B5EF4-FFF2-40B4-BE49-F238E27FC236}">
                  <a16:creationId xmlns:a16="http://schemas.microsoft.com/office/drawing/2014/main" id="{B492FA93-77B5-41D2-8C0A-309368611680}"/>
                </a:ext>
              </a:extLst>
            </p:cNvPr>
            <p:cNvSpPr/>
            <p:nvPr/>
          </p:nvSpPr>
          <p:spPr>
            <a:xfrm>
              <a:off x="329228" y="322943"/>
              <a:ext cx="11499915" cy="6212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228B0856-7171-477F-88EB-16243BAEB7E1}"/>
                </a:ext>
              </a:extLst>
            </p:cNvPr>
            <p:cNvSpPr/>
            <p:nvPr/>
          </p:nvSpPr>
          <p:spPr>
            <a:xfrm>
              <a:off x="333342" y="322943"/>
              <a:ext cx="11499915" cy="6212114"/>
            </a:xfrm>
            <a:prstGeom prst="rect">
              <a:avLst/>
            </a:prstGeom>
            <a:blipFill dpi="0" rotWithShape="1">
              <a:blip r:embed="rId3">
                <a:alphaModFix amt="10000"/>
                <a:extLst>
                  <a:ext uri="{BEBA8EAE-BF5A-486C-A8C5-ECC9F3942E4B}">
                    <a14:imgProps xmlns:a14="http://schemas.microsoft.com/office/drawing/2010/main">
                      <a14:imgLayer>
                        <a14:imgEffect>
                          <a14:saturation sat="0"/>
                        </a14:imgEffect>
                      </a14:imgLayer>
                    </a14:imgProps>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矩形 10">
            <a:extLst>
              <a:ext uri="{FF2B5EF4-FFF2-40B4-BE49-F238E27FC236}">
                <a16:creationId xmlns:a16="http://schemas.microsoft.com/office/drawing/2014/main" id="{5600E912-98D9-4545-93AC-6997909B604F}"/>
              </a:ext>
            </a:extLst>
          </p:cNvPr>
          <p:cNvSpPr/>
          <p:nvPr/>
        </p:nvSpPr>
        <p:spPr>
          <a:xfrm>
            <a:off x="1752361" y="2222903"/>
            <a:ext cx="9322669" cy="1446550"/>
          </a:xfrm>
          <a:prstGeom prst="rect">
            <a:avLst/>
          </a:prstGeom>
        </p:spPr>
        <p:txBody>
          <a:bodyPr wrap="square">
            <a:spAutoFit/>
          </a:bodyPr>
          <a:lstStyle/>
          <a:p>
            <a:pPr algn="ctr"/>
            <a:r>
              <a:rPr lang="en-US" altLang="zh-CN" sz="4400" b="1" spc="300" dirty="0">
                <a:solidFill>
                  <a:srgbClr val="99191E"/>
                </a:solidFill>
                <a:cs typeface="+mn-ea"/>
                <a:sym typeface="+mn-lt"/>
              </a:rPr>
              <a:t>《</a:t>
            </a:r>
            <a:r>
              <a:rPr lang="zh-CN" altLang="en-US" sz="4400" b="1" spc="300" dirty="0">
                <a:solidFill>
                  <a:srgbClr val="99191E"/>
                </a:solidFill>
                <a:cs typeface="+mn-ea"/>
                <a:sym typeface="+mn-lt"/>
              </a:rPr>
              <a:t>中国共产党纪律检查机关</a:t>
            </a:r>
            <a:endParaRPr lang="en-US" altLang="zh-CN" sz="4400" b="1" spc="300" dirty="0">
              <a:solidFill>
                <a:srgbClr val="99191E"/>
              </a:solidFill>
              <a:cs typeface="+mn-ea"/>
              <a:sym typeface="+mn-lt"/>
            </a:endParaRPr>
          </a:p>
          <a:p>
            <a:pPr algn="ctr"/>
            <a:r>
              <a:rPr lang="zh-CN" altLang="en-US" sz="4400" b="1" spc="300" dirty="0">
                <a:solidFill>
                  <a:srgbClr val="99191E"/>
                </a:solidFill>
                <a:cs typeface="+mn-ea"/>
                <a:sym typeface="+mn-lt"/>
              </a:rPr>
              <a:t>监督执纪工作规则（试行）</a:t>
            </a:r>
            <a:r>
              <a:rPr lang="en-US" altLang="zh-CN" sz="4400" b="1" spc="300" dirty="0">
                <a:solidFill>
                  <a:srgbClr val="99191E"/>
                </a:solidFill>
                <a:cs typeface="+mn-ea"/>
                <a:sym typeface="+mn-lt"/>
              </a:rPr>
              <a:t>》</a:t>
            </a:r>
            <a:r>
              <a:rPr lang="zh-CN" altLang="en-US" sz="4400" b="1" spc="300" dirty="0">
                <a:solidFill>
                  <a:schemeClr val="tx1">
                    <a:lumMod val="65000"/>
                    <a:lumOff val="35000"/>
                  </a:schemeClr>
                </a:solidFill>
                <a:cs typeface="+mn-ea"/>
                <a:sym typeface="+mn-lt"/>
              </a:rPr>
              <a:t>解读</a:t>
            </a:r>
            <a:endParaRPr lang="zh-CN" altLang="en-US" sz="4400" b="1" dirty="0">
              <a:solidFill>
                <a:schemeClr val="tx1">
                  <a:lumMod val="65000"/>
                  <a:lumOff val="35000"/>
                </a:schemeClr>
              </a:solidFill>
              <a:cs typeface="+mn-ea"/>
              <a:sym typeface="+mn-lt"/>
            </a:endParaRPr>
          </a:p>
        </p:txBody>
      </p:sp>
      <p:sp>
        <p:nvSpPr>
          <p:cNvPr id="14" name="文本框 13">
            <a:extLst>
              <a:ext uri="{FF2B5EF4-FFF2-40B4-BE49-F238E27FC236}">
                <a16:creationId xmlns:a16="http://schemas.microsoft.com/office/drawing/2014/main" id="{65C410D4-F198-435D-A5E0-5610876992C0}"/>
              </a:ext>
            </a:extLst>
          </p:cNvPr>
          <p:cNvSpPr txBox="1"/>
          <p:nvPr/>
        </p:nvSpPr>
        <p:spPr>
          <a:xfrm>
            <a:off x="4521200" y="4185627"/>
            <a:ext cx="3149600" cy="584775"/>
          </a:xfrm>
          <a:prstGeom prst="rect">
            <a:avLst/>
          </a:prstGeom>
          <a:solidFill>
            <a:srgbClr val="99191E"/>
          </a:solidFill>
        </p:spPr>
        <p:txBody>
          <a:bodyPr wrap="square" rtlCol="0">
            <a:spAutoFit/>
          </a:bodyPr>
          <a:lstStyle/>
          <a:p>
            <a:pPr algn="ctr"/>
            <a:r>
              <a:rPr lang="zh-CN" altLang="en-US" sz="1600" b="1" dirty="0">
                <a:solidFill>
                  <a:schemeClr val="bg1"/>
                </a:solidFill>
                <a:cs typeface="+mn-ea"/>
                <a:sym typeface="+mn-lt"/>
              </a:rPr>
              <a:t>主讲人：施鹏鹏     </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 中国政法大学教授，博士生导师</a:t>
            </a:r>
          </a:p>
        </p:txBody>
      </p:sp>
    </p:spTree>
    <p:extLst>
      <p:ext uri="{BB962C8B-B14F-4D97-AF65-F5344CB8AC3E}">
        <p14:creationId xmlns:p14="http://schemas.microsoft.com/office/powerpoint/2010/main" val="1348192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500"/>
                                        <p:tgtEl>
                                          <p:spTgt spid="10"/>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750"/>
                                        <p:tgtEl>
                                          <p:spTgt spid="11"/>
                                        </p:tgtEl>
                                      </p:cBhvr>
                                    </p:animEffect>
                                    <p:anim calcmode="lin" valueType="num">
                                      <p:cBhvr>
                                        <p:cTn id="15" dur="750" fill="hold"/>
                                        <p:tgtEl>
                                          <p:spTgt spid="11"/>
                                        </p:tgtEl>
                                        <p:attrNameLst>
                                          <p:attrName>ppt_x</p:attrName>
                                        </p:attrNameLst>
                                      </p:cBhvr>
                                      <p:tavLst>
                                        <p:tav tm="0">
                                          <p:val>
                                            <p:strVal val="#ppt_x"/>
                                          </p:val>
                                        </p:tav>
                                        <p:tav tm="100000">
                                          <p:val>
                                            <p:strVal val="#ppt_x"/>
                                          </p:val>
                                        </p:tav>
                                      </p:tavLst>
                                    </p:anim>
                                    <p:anim calcmode="lin" valueType="num">
                                      <p:cBhvr>
                                        <p:cTn id="16" dur="750" fill="hold"/>
                                        <p:tgtEl>
                                          <p:spTgt spid="11"/>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53" presetClass="entr" presetSubtype="16"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54540" y="321871"/>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17" name="文本框 16">
            <a:extLst>
              <a:ext uri="{FF2B5EF4-FFF2-40B4-BE49-F238E27FC236}">
                <a16:creationId xmlns:a16="http://schemas.microsoft.com/office/drawing/2014/main" id="{BD90BE06-0DA7-4674-89E2-D6F5F4710323}"/>
              </a:ext>
            </a:extLst>
          </p:cNvPr>
          <p:cNvSpPr txBox="1"/>
          <p:nvPr/>
        </p:nvSpPr>
        <p:spPr>
          <a:xfrm>
            <a:off x="936889" y="2936663"/>
            <a:ext cx="267140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组织制度</a:t>
            </a:r>
          </a:p>
        </p:txBody>
      </p:sp>
      <p:cxnSp>
        <p:nvCxnSpPr>
          <p:cNvPr id="28" name="直接连接符 27">
            <a:extLst>
              <a:ext uri="{FF2B5EF4-FFF2-40B4-BE49-F238E27FC236}">
                <a16:creationId xmlns:a16="http://schemas.microsoft.com/office/drawing/2014/main" id="{2B48EE53-6D47-4C5A-B104-3CA5F2D07492}"/>
              </a:ext>
            </a:extLst>
          </p:cNvPr>
          <p:cNvCxnSpPr/>
          <p:nvPr/>
        </p:nvCxnSpPr>
        <p:spPr>
          <a:xfrm>
            <a:off x="3092172" y="2091690"/>
            <a:ext cx="0" cy="2674620"/>
          </a:xfrm>
          <a:prstGeom prst="line">
            <a:avLst/>
          </a:prstGeom>
          <a:ln w="15875" cap="flat" cmpd="sng" algn="ctr">
            <a:solidFill>
              <a:srgbClr val="99191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直接连接符 32">
            <a:extLst>
              <a:ext uri="{FF2B5EF4-FFF2-40B4-BE49-F238E27FC236}">
                <a16:creationId xmlns:a16="http://schemas.microsoft.com/office/drawing/2014/main" id="{B6C63FC3-2D0A-4819-BC75-7FA67AB3AEC9}"/>
              </a:ext>
            </a:extLst>
          </p:cNvPr>
          <p:cNvCxnSpPr>
            <a:cxnSpLocks/>
          </p:cNvCxnSpPr>
          <p:nvPr/>
        </p:nvCxnSpPr>
        <p:spPr>
          <a:xfrm flipH="1">
            <a:off x="3092174" y="4766310"/>
            <a:ext cx="2749826" cy="0"/>
          </a:xfrm>
          <a:prstGeom prst="line">
            <a:avLst/>
          </a:prstGeom>
          <a:noFill/>
          <a:ln w="15875" cap="flat" cmpd="sng" algn="ctr">
            <a:solidFill>
              <a:srgbClr val="99191E"/>
            </a:solidFill>
            <a:prstDash val="dash"/>
            <a:miter lim="800000"/>
          </a:ln>
          <a:effectLst/>
        </p:spPr>
      </p:cxnSp>
      <p:cxnSp>
        <p:nvCxnSpPr>
          <p:cNvPr id="34" name="直接连接符 33">
            <a:extLst>
              <a:ext uri="{FF2B5EF4-FFF2-40B4-BE49-F238E27FC236}">
                <a16:creationId xmlns:a16="http://schemas.microsoft.com/office/drawing/2014/main" id="{A6A99282-14FC-409E-B293-6241CB251A2F}"/>
              </a:ext>
            </a:extLst>
          </p:cNvPr>
          <p:cNvCxnSpPr>
            <a:cxnSpLocks/>
          </p:cNvCxnSpPr>
          <p:nvPr/>
        </p:nvCxnSpPr>
        <p:spPr>
          <a:xfrm flipH="1">
            <a:off x="3092173" y="2091690"/>
            <a:ext cx="3792721" cy="0"/>
          </a:xfrm>
          <a:prstGeom prst="line">
            <a:avLst/>
          </a:prstGeom>
          <a:noFill/>
          <a:ln w="15875" cap="flat" cmpd="sng" algn="ctr">
            <a:solidFill>
              <a:srgbClr val="99191E"/>
            </a:solidFill>
            <a:prstDash val="dash"/>
            <a:miter lim="800000"/>
          </a:ln>
          <a:effectLst/>
        </p:spPr>
      </p:cxnSp>
      <p:sp>
        <p:nvSpPr>
          <p:cNvPr id="8" name="文本框 7">
            <a:extLst>
              <a:ext uri="{FF2B5EF4-FFF2-40B4-BE49-F238E27FC236}">
                <a16:creationId xmlns:a16="http://schemas.microsoft.com/office/drawing/2014/main" id="{EDFEFDCB-1832-4918-8558-631CFB285B90}"/>
              </a:ext>
            </a:extLst>
          </p:cNvPr>
          <p:cNvSpPr txBox="1"/>
          <p:nvPr/>
        </p:nvSpPr>
        <p:spPr>
          <a:xfrm>
            <a:off x="3410409" y="1754060"/>
            <a:ext cx="4041801" cy="369332"/>
          </a:xfrm>
          <a:prstGeom prst="rect">
            <a:avLst/>
          </a:prstGeom>
          <a:noFill/>
        </p:spPr>
        <p:txBody>
          <a:bodyPr wrap="square" rtlCol="0">
            <a:spAutoFit/>
          </a:bodyPr>
          <a:lstStyle/>
          <a:p>
            <a:r>
              <a:rPr lang="zh-CN" altLang="en-US" dirty="0"/>
              <a:t>相互协调、相互制约的工作机制</a:t>
            </a:r>
          </a:p>
        </p:txBody>
      </p:sp>
      <p:sp>
        <p:nvSpPr>
          <p:cNvPr id="10" name="文本框 9">
            <a:extLst>
              <a:ext uri="{FF2B5EF4-FFF2-40B4-BE49-F238E27FC236}">
                <a16:creationId xmlns:a16="http://schemas.microsoft.com/office/drawing/2014/main" id="{AD3621C3-11DF-42EA-94B6-CE5028657758}"/>
              </a:ext>
            </a:extLst>
          </p:cNvPr>
          <p:cNvSpPr txBox="1"/>
          <p:nvPr/>
        </p:nvSpPr>
        <p:spPr>
          <a:xfrm>
            <a:off x="3365700" y="3780429"/>
            <a:ext cx="2365482" cy="923330"/>
          </a:xfrm>
          <a:prstGeom prst="rect">
            <a:avLst/>
          </a:prstGeom>
          <a:noFill/>
        </p:spPr>
        <p:txBody>
          <a:bodyPr wrap="square" rtlCol="0">
            <a:spAutoFit/>
          </a:bodyPr>
          <a:lstStyle/>
          <a:p>
            <a:r>
              <a:rPr lang="zh-CN" altLang="en-US" dirty="0"/>
              <a:t>市地级以上纪委</a:t>
            </a:r>
            <a:endParaRPr lang="en-US" altLang="zh-CN" dirty="0"/>
          </a:p>
          <a:p>
            <a:r>
              <a:rPr lang="zh-CN" altLang="en-US" dirty="0"/>
              <a:t>可以探索执纪监督</a:t>
            </a:r>
            <a:endParaRPr lang="en-US" altLang="zh-CN" dirty="0"/>
          </a:p>
          <a:p>
            <a:r>
              <a:rPr lang="zh-CN" altLang="en-US" dirty="0"/>
              <a:t>和执纪审查部门分设</a:t>
            </a:r>
          </a:p>
        </p:txBody>
      </p:sp>
      <p:cxnSp>
        <p:nvCxnSpPr>
          <p:cNvPr id="35" name="直接连接符 34">
            <a:extLst>
              <a:ext uri="{FF2B5EF4-FFF2-40B4-BE49-F238E27FC236}">
                <a16:creationId xmlns:a16="http://schemas.microsoft.com/office/drawing/2014/main" id="{E37513EE-3DC2-43D2-B28C-7B3AAC45C287}"/>
              </a:ext>
            </a:extLst>
          </p:cNvPr>
          <p:cNvCxnSpPr>
            <a:cxnSpLocks/>
          </p:cNvCxnSpPr>
          <p:nvPr/>
        </p:nvCxnSpPr>
        <p:spPr>
          <a:xfrm>
            <a:off x="6884894" y="1233714"/>
            <a:ext cx="0" cy="1705429"/>
          </a:xfrm>
          <a:prstGeom prst="line">
            <a:avLst/>
          </a:prstGeom>
          <a:ln w="15875" cap="flat" cmpd="sng" algn="ctr">
            <a:solidFill>
              <a:srgbClr val="99191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6" name="直接连接符 35">
            <a:extLst>
              <a:ext uri="{FF2B5EF4-FFF2-40B4-BE49-F238E27FC236}">
                <a16:creationId xmlns:a16="http://schemas.microsoft.com/office/drawing/2014/main" id="{D474DC86-A3B4-42B2-9E94-0307F71DD56A}"/>
              </a:ext>
            </a:extLst>
          </p:cNvPr>
          <p:cNvCxnSpPr>
            <a:cxnSpLocks/>
          </p:cNvCxnSpPr>
          <p:nvPr/>
        </p:nvCxnSpPr>
        <p:spPr>
          <a:xfrm flipH="1">
            <a:off x="6884896" y="1233714"/>
            <a:ext cx="1576933" cy="0"/>
          </a:xfrm>
          <a:prstGeom prst="line">
            <a:avLst/>
          </a:prstGeom>
          <a:noFill/>
          <a:ln w="15875" cap="flat" cmpd="sng" algn="ctr">
            <a:solidFill>
              <a:srgbClr val="99191E"/>
            </a:solidFill>
            <a:prstDash val="dash"/>
            <a:miter lim="800000"/>
          </a:ln>
          <a:effectLst/>
        </p:spPr>
      </p:cxnSp>
      <p:cxnSp>
        <p:nvCxnSpPr>
          <p:cNvPr id="37" name="直接连接符 36">
            <a:extLst>
              <a:ext uri="{FF2B5EF4-FFF2-40B4-BE49-F238E27FC236}">
                <a16:creationId xmlns:a16="http://schemas.microsoft.com/office/drawing/2014/main" id="{86A45C4F-A619-4602-81EE-3E0B0E5C4291}"/>
              </a:ext>
            </a:extLst>
          </p:cNvPr>
          <p:cNvCxnSpPr>
            <a:cxnSpLocks/>
          </p:cNvCxnSpPr>
          <p:nvPr/>
        </p:nvCxnSpPr>
        <p:spPr>
          <a:xfrm flipH="1">
            <a:off x="6891277" y="2939143"/>
            <a:ext cx="1576933" cy="0"/>
          </a:xfrm>
          <a:prstGeom prst="line">
            <a:avLst/>
          </a:prstGeom>
          <a:noFill/>
          <a:ln w="15875" cap="flat" cmpd="sng" algn="ctr">
            <a:solidFill>
              <a:srgbClr val="99191E"/>
            </a:solidFill>
            <a:prstDash val="dash"/>
            <a:miter lim="800000"/>
          </a:ln>
          <a:effectLst/>
        </p:spPr>
      </p:cxnSp>
      <p:cxnSp>
        <p:nvCxnSpPr>
          <p:cNvPr id="38" name="直接连接符 37">
            <a:extLst>
              <a:ext uri="{FF2B5EF4-FFF2-40B4-BE49-F238E27FC236}">
                <a16:creationId xmlns:a16="http://schemas.microsoft.com/office/drawing/2014/main" id="{B417B0FC-8267-45C5-AB52-C235718E936E}"/>
              </a:ext>
            </a:extLst>
          </p:cNvPr>
          <p:cNvCxnSpPr>
            <a:cxnSpLocks/>
          </p:cNvCxnSpPr>
          <p:nvPr/>
        </p:nvCxnSpPr>
        <p:spPr>
          <a:xfrm flipH="1">
            <a:off x="6884896" y="2091690"/>
            <a:ext cx="1576933" cy="0"/>
          </a:xfrm>
          <a:prstGeom prst="line">
            <a:avLst/>
          </a:prstGeom>
          <a:noFill/>
          <a:ln w="15875" cap="flat" cmpd="sng" algn="ctr">
            <a:solidFill>
              <a:srgbClr val="99191E"/>
            </a:solidFill>
            <a:prstDash val="dash"/>
            <a:miter lim="800000"/>
          </a:ln>
          <a:effectLst/>
        </p:spPr>
      </p:cxnSp>
      <p:sp>
        <p:nvSpPr>
          <p:cNvPr id="19" name="文本框 18">
            <a:extLst>
              <a:ext uri="{FF2B5EF4-FFF2-40B4-BE49-F238E27FC236}">
                <a16:creationId xmlns:a16="http://schemas.microsoft.com/office/drawing/2014/main" id="{80BAEF19-0268-488B-92A2-490680E27DFB}"/>
              </a:ext>
            </a:extLst>
          </p:cNvPr>
          <p:cNvSpPr txBox="1"/>
          <p:nvPr/>
        </p:nvSpPr>
        <p:spPr>
          <a:xfrm>
            <a:off x="7079931" y="847790"/>
            <a:ext cx="1272133" cy="338554"/>
          </a:xfrm>
          <a:prstGeom prst="rect">
            <a:avLst/>
          </a:prstGeom>
          <a:noFill/>
        </p:spPr>
        <p:txBody>
          <a:bodyPr wrap="square" rtlCol="0">
            <a:spAutoFit/>
          </a:bodyPr>
          <a:lstStyle/>
          <a:p>
            <a:r>
              <a:rPr lang="zh-CN" altLang="en-US" sz="1600" dirty="0"/>
              <a:t>执纪监督</a:t>
            </a:r>
          </a:p>
        </p:txBody>
      </p:sp>
      <p:sp>
        <p:nvSpPr>
          <p:cNvPr id="20" name="文本框 19">
            <a:extLst>
              <a:ext uri="{FF2B5EF4-FFF2-40B4-BE49-F238E27FC236}">
                <a16:creationId xmlns:a16="http://schemas.microsoft.com/office/drawing/2014/main" id="{2524BAF1-2A58-49E0-A608-2A2D7C4BD25A}"/>
              </a:ext>
            </a:extLst>
          </p:cNvPr>
          <p:cNvSpPr txBox="1"/>
          <p:nvPr/>
        </p:nvSpPr>
        <p:spPr>
          <a:xfrm>
            <a:off x="7118046" y="1705765"/>
            <a:ext cx="1234018" cy="338554"/>
          </a:xfrm>
          <a:prstGeom prst="rect">
            <a:avLst/>
          </a:prstGeom>
          <a:noFill/>
        </p:spPr>
        <p:txBody>
          <a:bodyPr wrap="square" rtlCol="0">
            <a:spAutoFit/>
          </a:bodyPr>
          <a:lstStyle/>
          <a:p>
            <a:r>
              <a:rPr lang="zh-CN" altLang="en-US" sz="1600" dirty="0"/>
              <a:t>执纪审查</a:t>
            </a:r>
          </a:p>
        </p:txBody>
      </p:sp>
      <p:sp>
        <p:nvSpPr>
          <p:cNvPr id="39" name="文本框 38">
            <a:extLst>
              <a:ext uri="{FF2B5EF4-FFF2-40B4-BE49-F238E27FC236}">
                <a16:creationId xmlns:a16="http://schemas.microsoft.com/office/drawing/2014/main" id="{BF105F37-FC80-4DEF-8072-B6D5F7859595}"/>
              </a:ext>
            </a:extLst>
          </p:cNvPr>
          <p:cNvSpPr txBox="1"/>
          <p:nvPr/>
        </p:nvSpPr>
        <p:spPr>
          <a:xfrm>
            <a:off x="7103461" y="2563740"/>
            <a:ext cx="1640111" cy="338554"/>
          </a:xfrm>
          <a:prstGeom prst="rect">
            <a:avLst/>
          </a:prstGeom>
          <a:noFill/>
        </p:spPr>
        <p:txBody>
          <a:bodyPr wrap="square" rtlCol="0">
            <a:spAutoFit/>
          </a:bodyPr>
          <a:lstStyle/>
          <a:p>
            <a:r>
              <a:rPr lang="zh-CN" altLang="en-US" sz="1600" dirty="0"/>
              <a:t>案件审查</a:t>
            </a:r>
          </a:p>
        </p:txBody>
      </p:sp>
      <p:cxnSp>
        <p:nvCxnSpPr>
          <p:cNvPr id="42" name="直接连接符 41">
            <a:extLst>
              <a:ext uri="{FF2B5EF4-FFF2-40B4-BE49-F238E27FC236}">
                <a16:creationId xmlns:a16="http://schemas.microsoft.com/office/drawing/2014/main" id="{F3F004D0-CD21-47AB-980A-8E7F4DD666AC}"/>
              </a:ext>
            </a:extLst>
          </p:cNvPr>
          <p:cNvCxnSpPr>
            <a:cxnSpLocks/>
          </p:cNvCxnSpPr>
          <p:nvPr/>
        </p:nvCxnSpPr>
        <p:spPr>
          <a:xfrm>
            <a:off x="5842000" y="3665698"/>
            <a:ext cx="23068" cy="2201705"/>
          </a:xfrm>
          <a:prstGeom prst="line">
            <a:avLst/>
          </a:prstGeom>
          <a:ln w="15875" cap="flat" cmpd="sng" algn="ctr">
            <a:solidFill>
              <a:srgbClr val="99191E"/>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4" name="直接连接符 43">
            <a:extLst>
              <a:ext uri="{FF2B5EF4-FFF2-40B4-BE49-F238E27FC236}">
                <a16:creationId xmlns:a16="http://schemas.microsoft.com/office/drawing/2014/main" id="{3A362298-D2B6-41E5-A1E6-3AC901672E82}"/>
              </a:ext>
            </a:extLst>
          </p:cNvPr>
          <p:cNvCxnSpPr>
            <a:cxnSpLocks/>
          </p:cNvCxnSpPr>
          <p:nvPr/>
        </p:nvCxnSpPr>
        <p:spPr>
          <a:xfrm flipH="1">
            <a:off x="5865068" y="3665698"/>
            <a:ext cx="2476785" cy="0"/>
          </a:xfrm>
          <a:prstGeom prst="line">
            <a:avLst/>
          </a:prstGeom>
          <a:noFill/>
          <a:ln w="15875" cap="flat" cmpd="sng" algn="ctr">
            <a:solidFill>
              <a:srgbClr val="99191E"/>
            </a:solidFill>
            <a:prstDash val="dash"/>
            <a:miter lim="800000"/>
          </a:ln>
          <a:effectLst/>
        </p:spPr>
      </p:cxnSp>
      <p:cxnSp>
        <p:nvCxnSpPr>
          <p:cNvPr id="45" name="直接连接符 44">
            <a:extLst>
              <a:ext uri="{FF2B5EF4-FFF2-40B4-BE49-F238E27FC236}">
                <a16:creationId xmlns:a16="http://schemas.microsoft.com/office/drawing/2014/main" id="{D8148654-8DCD-4092-95E9-E6482617B835}"/>
              </a:ext>
            </a:extLst>
          </p:cNvPr>
          <p:cNvCxnSpPr>
            <a:cxnSpLocks/>
          </p:cNvCxnSpPr>
          <p:nvPr/>
        </p:nvCxnSpPr>
        <p:spPr>
          <a:xfrm flipH="1">
            <a:off x="5865068" y="4319632"/>
            <a:ext cx="2476785" cy="0"/>
          </a:xfrm>
          <a:prstGeom prst="line">
            <a:avLst/>
          </a:prstGeom>
          <a:noFill/>
          <a:ln w="15875" cap="flat" cmpd="sng" algn="ctr">
            <a:solidFill>
              <a:srgbClr val="99191E"/>
            </a:solidFill>
            <a:prstDash val="dash"/>
            <a:miter lim="800000"/>
          </a:ln>
          <a:effectLst/>
        </p:spPr>
      </p:cxnSp>
      <p:cxnSp>
        <p:nvCxnSpPr>
          <p:cNvPr id="46" name="直接连接符 45">
            <a:extLst>
              <a:ext uri="{FF2B5EF4-FFF2-40B4-BE49-F238E27FC236}">
                <a16:creationId xmlns:a16="http://schemas.microsoft.com/office/drawing/2014/main" id="{77FA083C-55D7-45D7-AF8B-8B268040176B}"/>
              </a:ext>
            </a:extLst>
          </p:cNvPr>
          <p:cNvCxnSpPr>
            <a:cxnSpLocks/>
          </p:cNvCxnSpPr>
          <p:nvPr/>
        </p:nvCxnSpPr>
        <p:spPr>
          <a:xfrm flipH="1">
            <a:off x="5842000" y="5172725"/>
            <a:ext cx="2634279" cy="0"/>
          </a:xfrm>
          <a:prstGeom prst="line">
            <a:avLst/>
          </a:prstGeom>
          <a:noFill/>
          <a:ln w="15875" cap="flat" cmpd="sng" algn="ctr">
            <a:solidFill>
              <a:srgbClr val="99191E"/>
            </a:solidFill>
            <a:prstDash val="dash"/>
            <a:miter lim="800000"/>
          </a:ln>
          <a:effectLst/>
        </p:spPr>
      </p:cxnSp>
      <p:cxnSp>
        <p:nvCxnSpPr>
          <p:cNvPr id="47" name="直接连接符 46">
            <a:extLst>
              <a:ext uri="{FF2B5EF4-FFF2-40B4-BE49-F238E27FC236}">
                <a16:creationId xmlns:a16="http://schemas.microsoft.com/office/drawing/2014/main" id="{97706BAA-85A5-4651-B22C-7AEEA119E3BF}"/>
              </a:ext>
            </a:extLst>
          </p:cNvPr>
          <p:cNvCxnSpPr>
            <a:cxnSpLocks/>
          </p:cNvCxnSpPr>
          <p:nvPr/>
        </p:nvCxnSpPr>
        <p:spPr>
          <a:xfrm flipH="1">
            <a:off x="5865068" y="5867403"/>
            <a:ext cx="2486995" cy="0"/>
          </a:xfrm>
          <a:prstGeom prst="line">
            <a:avLst/>
          </a:prstGeom>
          <a:noFill/>
          <a:ln w="15875" cap="flat" cmpd="sng" algn="ctr">
            <a:solidFill>
              <a:srgbClr val="99191E"/>
            </a:solidFill>
            <a:prstDash val="dash"/>
            <a:miter lim="800000"/>
          </a:ln>
          <a:effectLst/>
        </p:spPr>
      </p:cxnSp>
      <p:sp>
        <p:nvSpPr>
          <p:cNvPr id="41" name="文本框 40">
            <a:extLst>
              <a:ext uri="{FF2B5EF4-FFF2-40B4-BE49-F238E27FC236}">
                <a16:creationId xmlns:a16="http://schemas.microsoft.com/office/drawing/2014/main" id="{E2FED348-F423-49B7-8CA4-25ADBB94D2D2}"/>
              </a:ext>
            </a:extLst>
          </p:cNvPr>
          <p:cNvSpPr txBox="1"/>
          <p:nvPr/>
        </p:nvSpPr>
        <p:spPr>
          <a:xfrm>
            <a:off x="6182697" y="3300893"/>
            <a:ext cx="1940209" cy="338554"/>
          </a:xfrm>
          <a:prstGeom prst="rect">
            <a:avLst/>
          </a:prstGeom>
          <a:noFill/>
        </p:spPr>
        <p:txBody>
          <a:bodyPr wrap="square" rtlCol="0">
            <a:spAutoFit/>
          </a:bodyPr>
          <a:lstStyle/>
          <a:p>
            <a:r>
              <a:rPr lang="zh-CN" altLang="en-US" sz="1600" dirty="0"/>
              <a:t>执纪监督部门</a:t>
            </a:r>
          </a:p>
        </p:txBody>
      </p:sp>
      <p:sp>
        <p:nvSpPr>
          <p:cNvPr id="49" name="文本框 48">
            <a:extLst>
              <a:ext uri="{FF2B5EF4-FFF2-40B4-BE49-F238E27FC236}">
                <a16:creationId xmlns:a16="http://schemas.microsoft.com/office/drawing/2014/main" id="{11CFE263-E22F-4B15-8E4E-69ACA1D1A4EE}"/>
              </a:ext>
            </a:extLst>
          </p:cNvPr>
          <p:cNvSpPr txBox="1"/>
          <p:nvPr/>
        </p:nvSpPr>
        <p:spPr>
          <a:xfrm>
            <a:off x="6182696" y="3884178"/>
            <a:ext cx="1940209" cy="338554"/>
          </a:xfrm>
          <a:prstGeom prst="rect">
            <a:avLst/>
          </a:prstGeom>
          <a:noFill/>
        </p:spPr>
        <p:txBody>
          <a:bodyPr wrap="square" rtlCol="0">
            <a:spAutoFit/>
          </a:bodyPr>
          <a:lstStyle/>
          <a:p>
            <a:r>
              <a:rPr lang="zh-CN" altLang="en-US" sz="1600" dirty="0"/>
              <a:t>执纪审查部门</a:t>
            </a:r>
          </a:p>
        </p:txBody>
      </p:sp>
      <p:sp>
        <p:nvSpPr>
          <p:cNvPr id="50" name="文本框 49">
            <a:extLst>
              <a:ext uri="{FF2B5EF4-FFF2-40B4-BE49-F238E27FC236}">
                <a16:creationId xmlns:a16="http://schemas.microsoft.com/office/drawing/2014/main" id="{35B269CD-88F6-4B5F-81FA-DFE6AF9E8AED}"/>
              </a:ext>
            </a:extLst>
          </p:cNvPr>
          <p:cNvSpPr txBox="1"/>
          <p:nvPr/>
        </p:nvSpPr>
        <p:spPr>
          <a:xfrm>
            <a:off x="6133302" y="4757439"/>
            <a:ext cx="2367241" cy="338554"/>
          </a:xfrm>
          <a:prstGeom prst="rect">
            <a:avLst/>
          </a:prstGeom>
          <a:noFill/>
        </p:spPr>
        <p:txBody>
          <a:bodyPr wrap="square" rtlCol="0">
            <a:spAutoFit/>
          </a:bodyPr>
          <a:lstStyle/>
          <a:p>
            <a:r>
              <a:rPr lang="zh-CN" altLang="en-US" sz="1600" dirty="0"/>
              <a:t>案件监督管理部门</a:t>
            </a:r>
          </a:p>
        </p:txBody>
      </p:sp>
      <p:sp>
        <p:nvSpPr>
          <p:cNvPr id="56" name="文本框 55">
            <a:extLst>
              <a:ext uri="{FF2B5EF4-FFF2-40B4-BE49-F238E27FC236}">
                <a16:creationId xmlns:a16="http://schemas.microsoft.com/office/drawing/2014/main" id="{2148C67B-6CE9-4CBB-9929-51BBDC005C8F}"/>
              </a:ext>
            </a:extLst>
          </p:cNvPr>
          <p:cNvSpPr txBox="1"/>
          <p:nvPr/>
        </p:nvSpPr>
        <p:spPr>
          <a:xfrm>
            <a:off x="6223854" y="5414621"/>
            <a:ext cx="1699662" cy="338554"/>
          </a:xfrm>
          <a:prstGeom prst="rect">
            <a:avLst/>
          </a:prstGeom>
          <a:noFill/>
        </p:spPr>
        <p:txBody>
          <a:bodyPr wrap="square" rtlCol="0">
            <a:spAutoFit/>
          </a:bodyPr>
          <a:lstStyle/>
          <a:p>
            <a:r>
              <a:rPr lang="zh-CN" altLang="en-US" sz="1600" dirty="0"/>
              <a:t>案件审理部门</a:t>
            </a:r>
          </a:p>
        </p:txBody>
      </p:sp>
      <p:grpSp>
        <p:nvGrpSpPr>
          <p:cNvPr id="57" name="组合 56">
            <a:extLst>
              <a:ext uri="{FF2B5EF4-FFF2-40B4-BE49-F238E27FC236}">
                <a16:creationId xmlns:a16="http://schemas.microsoft.com/office/drawing/2014/main" id="{15959FDF-8A33-4804-A9A1-E69E130A6090}"/>
              </a:ext>
            </a:extLst>
          </p:cNvPr>
          <p:cNvGrpSpPr/>
          <p:nvPr/>
        </p:nvGrpSpPr>
        <p:grpSpPr>
          <a:xfrm>
            <a:off x="8364920" y="3272029"/>
            <a:ext cx="2365473" cy="621932"/>
            <a:chOff x="1177806" y="3177647"/>
            <a:chExt cx="2220568" cy="507831"/>
          </a:xfrm>
          <a:solidFill>
            <a:schemeClr val="bg1"/>
          </a:solidFill>
        </p:grpSpPr>
        <p:sp>
          <p:nvSpPr>
            <p:cNvPr id="58" name="TextBox 23">
              <a:extLst>
                <a:ext uri="{FF2B5EF4-FFF2-40B4-BE49-F238E27FC236}">
                  <a16:creationId xmlns:a16="http://schemas.microsoft.com/office/drawing/2014/main" id="{5D4CA944-7003-47D0-B7DA-33511579BA54}"/>
                </a:ext>
              </a:extLst>
            </p:cNvPr>
            <p:cNvSpPr txBox="1"/>
            <p:nvPr/>
          </p:nvSpPr>
          <p:spPr>
            <a:xfrm>
              <a:off x="1177806" y="3177647"/>
              <a:ext cx="2220568" cy="507831"/>
            </a:xfrm>
            <a:prstGeom prst="rect">
              <a:avLst/>
            </a:prstGeom>
            <a:grp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59" name="TextBox 47">
              <a:extLst>
                <a:ext uri="{FF2B5EF4-FFF2-40B4-BE49-F238E27FC236}">
                  <a16:creationId xmlns:a16="http://schemas.microsoft.com/office/drawing/2014/main" id="{212611EC-9411-44A6-89A7-29039E091F91}"/>
                </a:ext>
              </a:extLst>
            </p:cNvPr>
            <p:cNvSpPr txBox="1"/>
            <p:nvPr/>
          </p:nvSpPr>
          <p:spPr>
            <a:xfrm>
              <a:off x="1511851" y="3236796"/>
              <a:ext cx="1502506" cy="389532"/>
            </a:xfrm>
            <a:prstGeom prst="rect">
              <a:avLst/>
            </a:prstGeom>
            <a:grpFill/>
          </p:spPr>
          <p:txBody>
            <a:bodyPr wrap="squar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zh-CN" altLang="en-US" sz="1250" kern="0" spc="300" dirty="0">
                  <a:solidFill>
                    <a:srgbClr val="000000"/>
                  </a:solidFill>
                  <a:ea typeface="Montserrat Semi Bold" charset="0"/>
                  <a:cs typeface="Montserrat Semi Bold" charset="0"/>
                </a:rPr>
                <a:t>负责联系地区和</a:t>
              </a:r>
              <a:endParaRPr lang="en-US" altLang="zh-CN" sz="1250" kern="0" spc="300" dirty="0">
                <a:solidFill>
                  <a:srgbClr val="000000"/>
                </a:solidFill>
                <a:ea typeface="Montserrat Semi Bold" charset="0"/>
                <a:cs typeface="Montserrat Semi Bold" charset="0"/>
              </a:endParaRPr>
            </a:p>
            <a:p>
              <a:pPr marL="0" marR="0" lvl="0" indent="0" algn="ctr" defTabSz="914217" eaLnBrk="1" fontAlgn="auto" latinLnBrk="0" hangingPunct="1">
                <a:lnSpc>
                  <a:spcPct val="100000"/>
                </a:lnSpc>
                <a:spcBef>
                  <a:spcPts val="0"/>
                </a:spcBef>
                <a:spcAft>
                  <a:spcPts val="0"/>
                </a:spcAft>
                <a:buClrTx/>
                <a:buSzTx/>
                <a:buFontTx/>
                <a:buNone/>
                <a:tabLst/>
                <a:defRPr/>
              </a:pPr>
              <a:r>
                <a:rPr lang="zh-CN" altLang="en-US" sz="1250" kern="0" spc="300" dirty="0">
                  <a:solidFill>
                    <a:srgbClr val="000000"/>
                  </a:solidFill>
                  <a:ea typeface="Montserrat Semi Bold" charset="0"/>
                  <a:cs typeface="Montserrat Semi Bold" charset="0"/>
                </a:rPr>
                <a:t>部门的日常监督</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61" name="组合 60">
            <a:extLst>
              <a:ext uri="{FF2B5EF4-FFF2-40B4-BE49-F238E27FC236}">
                <a16:creationId xmlns:a16="http://schemas.microsoft.com/office/drawing/2014/main" id="{51AEA5A5-0B72-4088-9143-9FE49B158900}"/>
              </a:ext>
            </a:extLst>
          </p:cNvPr>
          <p:cNvGrpSpPr/>
          <p:nvPr/>
        </p:nvGrpSpPr>
        <p:grpSpPr>
          <a:xfrm>
            <a:off x="8364920" y="4026934"/>
            <a:ext cx="2365473" cy="621932"/>
            <a:chOff x="1177806" y="3177647"/>
            <a:chExt cx="2220568" cy="507831"/>
          </a:xfrm>
          <a:solidFill>
            <a:schemeClr val="bg1"/>
          </a:solidFill>
        </p:grpSpPr>
        <p:sp>
          <p:nvSpPr>
            <p:cNvPr id="62" name="TextBox 23">
              <a:extLst>
                <a:ext uri="{FF2B5EF4-FFF2-40B4-BE49-F238E27FC236}">
                  <a16:creationId xmlns:a16="http://schemas.microsoft.com/office/drawing/2014/main" id="{CA691E30-E975-4778-8703-397BBD7BFA1B}"/>
                </a:ext>
              </a:extLst>
            </p:cNvPr>
            <p:cNvSpPr txBox="1"/>
            <p:nvPr/>
          </p:nvSpPr>
          <p:spPr>
            <a:xfrm>
              <a:off x="1177806" y="3177647"/>
              <a:ext cx="2220568" cy="507831"/>
            </a:xfrm>
            <a:prstGeom prst="rect">
              <a:avLst/>
            </a:prstGeom>
            <a:grp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63" name="TextBox 47">
              <a:extLst>
                <a:ext uri="{FF2B5EF4-FFF2-40B4-BE49-F238E27FC236}">
                  <a16:creationId xmlns:a16="http://schemas.microsoft.com/office/drawing/2014/main" id="{5360B08C-C98F-4B60-96D2-FB464CF40D2C}"/>
                </a:ext>
              </a:extLst>
            </p:cNvPr>
            <p:cNvSpPr txBox="1"/>
            <p:nvPr/>
          </p:nvSpPr>
          <p:spPr>
            <a:xfrm>
              <a:off x="1311880" y="3236797"/>
              <a:ext cx="1992305" cy="389533"/>
            </a:xfrm>
            <a:prstGeom prst="rect">
              <a:avLst/>
            </a:prstGeom>
            <a:grpFill/>
          </p:spPr>
          <p:txBody>
            <a:bodyPr wrap="squar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zh-CN" altLang="en-US" sz="1250" kern="0" spc="300" dirty="0">
                  <a:solidFill>
                    <a:srgbClr val="000000"/>
                  </a:solidFill>
                  <a:ea typeface="Montserrat Semi Bold" charset="0"/>
                  <a:cs typeface="Montserrat Semi Bold" charset="0"/>
                </a:rPr>
                <a:t>负责对违纪行为进行初步核实和立案审查</a:t>
              </a:r>
              <a:endParaRPr lang="en-US" altLang="zh-CN" sz="1250" kern="0" spc="300" dirty="0">
                <a:solidFill>
                  <a:srgbClr val="000000"/>
                </a:solidFill>
                <a:ea typeface="Montserrat Semi Bold" charset="0"/>
                <a:cs typeface="Montserrat Semi Bold" charset="0"/>
              </a:endParaRPr>
            </a:p>
          </p:txBody>
        </p:sp>
      </p:grpSp>
      <p:grpSp>
        <p:nvGrpSpPr>
          <p:cNvPr id="64" name="组合 63">
            <a:extLst>
              <a:ext uri="{FF2B5EF4-FFF2-40B4-BE49-F238E27FC236}">
                <a16:creationId xmlns:a16="http://schemas.microsoft.com/office/drawing/2014/main" id="{442AE2ED-E2B3-4D96-AB97-9E9C0FB14FCA}"/>
              </a:ext>
            </a:extLst>
          </p:cNvPr>
          <p:cNvGrpSpPr/>
          <p:nvPr/>
        </p:nvGrpSpPr>
        <p:grpSpPr>
          <a:xfrm>
            <a:off x="8352063" y="4764446"/>
            <a:ext cx="2365473" cy="621932"/>
            <a:chOff x="1185491" y="3367575"/>
            <a:chExt cx="2220568" cy="507831"/>
          </a:xfrm>
          <a:solidFill>
            <a:schemeClr val="bg1"/>
          </a:solidFill>
        </p:grpSpPr>
        <p:sp>
          <p:nvSpPr>
            <p:cNvPr id="65" name="TextBox 23">
              <a:extLst>
                <a:ext uri="{FF2B5EF4-FFF2-40B4-BE49-F238E27FC236}">
                  <a16:creationId xmlns:a16="http://schemas.microsoft.com/office/drawing/2014/main" id="{9ABFA01C-9D90-4FB3-AF6C-760638C8A928}"/>
                </a:ext>
              </a:extLst>
            </p:cNvPr>
            <p:cNvSpPr txBox="1"/>
            <p:nvPr/>
          </p:nvSpPr>
          <p:spPr>
            <a:xfrm>
              <a:off x="1185491" y="3367575"/>
              <a:ext cx="2220568" cy="507831"/>
            </a:xfrm>
            <a:prstGeom prst="rect">
              <a:avLst/>
            </a:prstGeom>
            <a:grp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66" name="TextBox 47">
              <a:extLst>
                <a:ext uri="{FF2B5EF4-FFF2-40B4-BE49-F238E27FC236}">
                  <a16:creationId xmlns:a16="http://schemas.microsoft.com/office/drawing/2014/main" id="{7C93F86E-D86F-4BB5-811B-DB0117CDFBB6}"/>
                </a:ext>
              </a:extLst>
            </p:cNvPr>
            <p:cNvSpPr txBox="1"/>
            <p:nvPr/>
          </p:nvSpPr>
          <p:spPr>
            <a:xfrm>
              <a:off x="1544521" y="3451488"/>
              <a:ext cx="1502506" cy="389532"/>
            </a:xfrm>
            <a:prstGeom prst="rect">
              <a:avLst/>
            </a:prstGeom>
            <a:grpFill/>
          </p:spPr>
          <p:txBody>
            <a:bodyPr wrap="squar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zh-CN" altLang="en-US" sz="1250" kern="0" spc="300" dirty="0">
                  <a:solidFill>
                    <a:srgbClr val="000000"/>
                  </a:solidFill>
                  <a:ea typeface="Montserrat Semi Bold" charset="0"/>
                  <a:cs typeface="Montserrat Semi Bold" charset="0"/>
                </a:rPr>
                <a:t>负责综合协调</a:t>
              </a:r>
              <a:endParaRPr lang="en-US" altLang="zh-CN" sz="1250" kern="0" spc="300" dirty="0">
                <a:solidFill>
                  <a:srgbClr val="000000"/>
                </a:solidFill>
                <a:ea typeface="Montserrat Semi Bold" charset="0"/>
                <a:cs typeface="Montserrat Semi Bold" charset="0"/>
              </a:endParaRPr>
            </a:p>
            <a:p>
              <a:pPr marL="0" marR="0" lvl="0" indent="0" algn="ctr" defTabSz="914217" eaLnBrk="1" fontAlgn="auto" latinLnBrk="0" hangingPunct="1">
                <a:lnSpc>
                  <a:spcPct val="100000"/>
                </a:lnSpc>
                <a:spcBef>
                  <a:spcPts val="0"/>
                </a:spcBef>
                <a:spcAft>
                  <a:spcPts val="0"/>
                </a:spcAft>
                <a:buClrTx/>
                <a:buSzTx/>
                <a:buFontTx/>
                <a:buNone/>
                <a:tabLst/>
                <a:defRPr/>
              </a:pPr>
              <a:r>
                <a:rPr kumimoji="0" lang="zh-CN" altLang="en-US" sz="1250" b="0" i="0" u="none" strike="noStrike" kern="0" cap="none" spc="300" normalizeH="0" baseline="0" noProof="0" dirty="0">
                  <a:ln>
                    <a:noFill/>
                  </a:ln>
                  <a:solidFill>
                    <a:srgbClr val="000000"/>
                  </a:solidFill>
                  <a:effectLst/>
                  <a:uLnTx/>
                  <a:uFillTx/>
                  <a:ea typeface="Montserrat Semi Bold" charset="0"/>
                  <a:cs typeface="Montserrat Semi Bold" charset="0"/>
                </a:rPr>
                <a:t>和监督管理</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67" name="组合 66">
            <a:extLst>
              <a:ext uri="{FF2B5EF4-FFF2-40B4-BE49-F238E27FC236}">
                <a16:creationId xmlns:a16="http://schemas.microsoft.com/office/drawing/2014/main" id="{E70191E0-372E-4F65-A953-FB81D991FDB0}"/>
              </a:ext>
            </a:extLst>
          </p:cNvPr>
          <p:cNvGrpSpPr/>
          <p:nvPr/>
        </p:nvGrpSpPr>
        <p:grpSpPr>
          <a:xfrm>
            <a:off x="8338302" y="5556437"/>
            <a:ext cx="2365473" cy="621932"/>
            <a:chOff x="1164241" y="3685727"/>
            <a:chExt cx="2220568" cy="507831"/>
          </a:xfrm>
          <a:solidFill>
            <a:schemeClr val="bg1"/>
          </a:solidFill>
        </p:grpSpPr>
        <p:sp>
          <p:nvSpPr>
            <p:cNvPr id="68" name="TextBox 23">
              <a:extLst>
                <a:ext uri="{FF2B5EF4-FFF2-40B4-BE49-F238E27FC236}">
                  <a16:creationId xmlns:a16="http://schemas.microsoft.com/office/drawing/2014/main" id="{B5C96E69-0ED8-4239-86F2-0CBF09CCD0F4}"/>
                </a:ext>
              </a:extLst>
            </p:cNvPr>
            <p:cNvSpPr txBox="1"/>
            <p:nvPr/>
          </p:nvSpPr>
          <p:spPr>
            <a:xfrm>
              <a:off x="1164241" y="3685727"/>
              <a:ext cx="2220568" cy="507831"/>
            </a:xfrm>
            <a:prstGeom prst="rect">
              <a:avLst/>
            </a:prstGeom>
            <a:grp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69" name="TextBox 47">
              <a:extLst>
                <a:ext uri="{FF2B5EF4-FFF2-40B4-BE49-F238E27FC236}">
                  <a16:creationId xmlns:a16="http://schemas.microsoft.com/office/drawing/2014/main" id="{49A7DCB4-5E00-4683-ABFE-2B0763143F55}"/>
                </a:ext>
              </a:extLst>
            </p:cNvPr>
            <p:cNvSpPr txBox="1"/>
            <p:nvPr/>
          </p:nvSpPr>
          <p:spPr>
            <a:xfrm>
              <a:off x="1622345" y="3809726"/>
              <a:ext cx="1502506" cy="232463"/>
            </a:xfrm>
            <a:prstGeom prst="rect">
              <a:avLst/>
            </a:prstGeom>
            <a:grpFill/>
          </p:spPr>
          <p:txBody>
            <a:bodyPr wrap="squar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zh-CN" altLang="en-US" sz="1250" kern="0" spc="300" dirty="0">
                  <a:solidFill>
                    <a:srgbClr val="000000"/>
                  </a:solidFill>
                  <a:ea typeface="Montserrat Semi Bold" charset="0"/>
                  <a:cs typeface="Montserrat Semi Bold" charset="0"/>
                </a:rPr>
                <a:t>负责审核把关</a:t>
              </a:r>
              <a:endParaRPr lang="en-US" altLang="zh-CN" sz="1250" kern="0" spc="300" dirty="0">
                <a:solidFill>
                  <a:srgbClr val="000000"/>
                </a:solidFill>
                <a:ea typeface="Montserrat Semi Bold" charset="0"/>
                <a:cs typeface="Montserrat Semi Bold" charset="0"/>
              </a:endParaRPr>
            </a:p>
          </p:txBody>
        </p:sp>
      </p:grpSp>
      <p:cxnSp>
        <p:nvCxnSpPr>
          <p:cNvPr id="77" name="直接连接符 76">
            <a:extLst>
              <a:ext uri="{FF2B5EF4-FFF2-40B4-BE49-F238E27FC236}">
                <a16:creationId xmlns:a16="http://schemas.microsoft.com/office/drawing/2014/main" id="{16199E0B-4489-43C0-B6DA-A48068E48E97}"/>
              </a:ext>
            </a:extLst>
          </p:cNvPr>
          <p:cNvCxnSpPr>
            <a:cxnSpLocks/>
          </p:cNvCxnSpPr>
          <p:nvPr/>
        </p:nvCxnSpPr>
        <p:spPr>
          <a:xfrm>
            <a:off x="1158619" y="3582994"/>
            <a:ext cx="1612979" cy="0"/>
          </a:xfrm>
          <a:prstGeom prst="line">
            <a:avLst/>
          </a:prstGeom>
          <a:noFill/>
          <a:ln w="22225" cap="flat" cmpd="sng" algn="ctr">
            <a:solidFill>
              <a:srgbClr val="99191E"/>
            </a:solidFill>
            <a:prstDash val="solid"/>
            <a:miter lim="800000"/>
          </a:ln>
          <a:effectLst/>
        </p:spPr>
      </p:cxnSp>
    </p:spTree>
    <p:extLst>
      <p:ext uri="{BB962C8B-B14F-4D97-AF65-F5344CB8AC3E}">
        <p14:creationId xmlns:p14="http://schemas.microsoft.com/office/powerpoint/2010/main" val="12402732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p:cTn id="13" dur="500" fill="hold"/>
                                        <p:tgtEl>
                                          <p:spTgt spid="61"/>
                                        </p:tgtEl>
                                        <p:attrNameLst>
                                          <p:attrName>ppt_w</p:attrName>
                                        </p:attrNameLst>
                                      </p:cBhvr>
                                      <p:tavLst>
                                        <p:tav tm="0">
                                          <p:val>
                                            <p:fltVal val="0"/>
                                          </p:val>
                                        </p:tav>
                                        <p:tav tm="100000">
                                          <p:val>
                                            <p:strVal val="#ppt_w"/>
                                          </p:val>
                                        </p:tav>
                                      </p:tavLst>
                                    </p:anim>
                                    <p:anim calcmode="lin" valueType="num">
                                      <p:cBhvr>
                                        <p:cTn id="14" dur="500" fill="hold"/>
                                        <p:tgtEl>
                                          <p:spTgt spid="61"/>
                                        </p:tgtEl>
                                        <p:attrNameLst>
                                          <p:attrName>ppt_h</p:attrName>
                                        </p:attrNameLst>
                                      </p:cBhvr>
                                      <p:tavLst>
                                        <p:tav tm="0">
                                          <p:val>
                                            <p:fltVal val="0"/>
                                          </p:val>
                                        </p:tav>
                                        <p:tav tm="100000">
                                          <p:val>
                                            <p:strVal val="#ppt_h"/>
                                          </p:val>
                                        </p:tav>
                                      </p:tavLst>
                                    </p:anim>
                                    <p:animEffect transition="in" filter="fade">
                                      <p:cBhvr>
                                        <p:cTn id="15" dur="500"/>
                                        <p:tgtEl>
                                          <p:spTgt spid="61"/>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p:cTn id="19" dur="500" fill="hold"/>
                                        <p:tgtEl>
                                          <p:spTgt spid="64"/>
                                        </p:tgtEl>
                                        <p:attrNameLst>
                                          <p:attrName>ppt_w</p:attrName>
                                        </p:attrNameLst>
                                      </p:cBhvr>
                                      <p:tavLst>
                                        <p:tav tm="0">
                                          <p:val>
                                            <p:fltVal val="0"/>
                                          </p:val>
                                        </p:tav>
                                        <p:tav tm="100000">
                                          <p:val>
                                            <p:strVal val="#ppt_w"/>
                                          </p:val>
                                        </p:tav>
                                      </p:tavLst>
                                    </p:anim>
                                    <p:anim calcmode="lin" valueType="num">
                                      <p:cBhvr>
                                        <p:cTn id="20" dur="500" fill="hold"/>
                                        <p:tgtEl>
                                          <p:spTgt spid="64"/>
                                        </p:tgtEl>
                                        <p:attrNameLst>
                                          <p:attrName>ppt_h</p:attrName>
                                        </p:attrNameLst>
                                      </p:cBhvr>
                                      <p:tavLst>
                                        <p:tav tm="0">
                                          <p:val>
                                            <p:fltVal val="0"/>
                                          </p:val>
                                        </p:tav>
                                        <p:tav tm="100000">
                                          <p:val>
                                            <p:strVal val="#ppt_h"/>
                                          </p:val>
                                        </p:tav>
                                      </p:tavLst>
                                    </p:anim>
                                    <p:animEffect transition="in" filter="fade">
                                      <p:cBhvr>
                                        <p:cTn id="21" dur="500"/>
                                        <p:tgtEl>
                                          <p:spTgt spid="64"/>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67"/>
                                        </p:tgtEl>
                                        <p:attrNameLst>
                                          <p:attrName>style.visibility</p:attrName>
                                        </p:attrNameLst>
                                      </p:cBhvr>
                                      <p:to>
                                        <p:strVal val="visible"/>
                                      </p:to>
                                    </p:set>
                                    <p:anim calcmode="lin" valueType="num">
                                      <p:cBhvr>
                                        <p:cTn id="25" dur="500" fill="hold"/>
                                        <p:tgtEl>
                                          <p:spTgt spid="67"/>
                                        </p:tgtEl>
                                        <p:attrNameLst>
                                          <p:attrName>ppt_w</p:attrName>
                                        </p:attrNameLst>
                                      </p:cBhvr>
                                      <p:tavLst>
                                        <p:tav tm="0">
                                          <p:val>
                                            <p:fltVal val="0"/>
                                          </p:val>
                                        </p:tav>
                                        <p:tav tm="100000">
                                          <p:val>
                                            <p:strVal val="#ppt_w"/>
                                          </p:val>
                                        </p:tav>
                                      </p:tavLst>
                                    </p:anim>
                                    <p:anim calcmode="lin" valueType="num">
                                      <p:cBhvr>
                                        <p:cTn id="26" dur="500" fill="hold"/>
                                        <p:tgtEl>
                                          <p:spTgt spid="67"/>
                                        </p:tgtEl>
                                        <p:attrNameLst>
                                          <p:attrName>ppt_h</p:attrName>
                                        </p:attrNameLst>
                                      </p:cBhvr>
                                      <p:tavLst>
                                        <p:tav tm="0">
                                          <p:val>
                                            <p:fltVal val="0"/>
                                          </p:val>
                                        </p:tav>
                                        <p:tav tm="100000">
                                          <p:val>
                                            <p:strVal val="#ppt_h"/>
                                          </p:val>
                                        </p:tav>
                                      </p:tavLst>
                                    </p:anim>
                                    <p:animEffect transition="in" filter="fade">
                                      <p:cBhvr>
                                        <p:cTn id="2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25546" y="218880"/>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探索监督权、审查权分设</a:t>
            </a: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2" name="文本框 1">
            <a:extLst>
              <a:ext uri="{FF2B5EF4-FFF2-40B4-BE49-F238E27FC236}">
                <a16:creationId xmlns:a16="http://schemas.microsoft.com/office/drawing/2014/main" id="{7676165F-A4B7-483B-9FDA-72F16B12BD05}"/>
              </a:ext>
            </a:extLst>
          </p:cNvPr>
          <p:cNvSpPr txBox="1"/>
          <p:nvPr/>
        </p:nvSpPr>
        <p:spPr>
          <a:xfrm>
            <a:off x="1402797" y="1797518"/>
            <a:ext cx="7195970" cy="3139321"/>
          </a:xfrm>
          <a:prstGeom prst="rect">
            <a:avLst/>
          </a:prstGeom>
          <a:noFill/>
        </p:spPr>
        <p:txBody>
          <a:bodyPr wrap="square" rtlCol="0">
            <a:spAutoFit/>
          </a:bodyPr>
          <a:lstStyle/>
          <a:p>
            <a:pPr marL="285750" indent="-285750">
              <a:buFont typeface="Arial" panose="020B0604020202020204" pitchFamily="34" charset="0"/>
              <a:buChar char="•"/>
            </a:pPr>
            <a:r>
              <a:rPr lang="zh-CN" altLang="zh-CN" dirty="0"/>
              <a:t>“该查的我绕开，避重就轻我查一下，走人了。你说他能不感激你吗，但是这种感激你知我知，别人谁能知道呢？”内蒙古自治区纪委案件审理室原主任沈佳在狱中的反思，再次为纪检机关敲响了警钟——防止权力被滥用，就不能由某个人或一个部门说了算，需要各环节之间相互制衡。</a:t>
            </a:r>
            <a:endParaRPr lang="en-US" altLang="zh-CN" dirty="0"/>
          </a:p>
          <a:p>
            <a:pPr marL="285750" indent="-285750">
              <a:buFont typeface="Arial" panose="020B0604020202020204" pitchFamily="34" charset="0"/>
              <a:buChar char="•"/>
            </a:pPr>
            <a:r>
              <a:rPr lang="en-US" altLang="zh-CN" dirty="0"/>
              <a:t>《</a:t>
            </a:r>
            <a:r>
              <a:rPr lang="zh-CN" altLang="en-US" dirty="0"/>
              <a:t>规 则</a:t>
            </a:r>
            <a:r>
              <a:rPr lang="en-US" altLang="zh-CN" dirty="0"/>
              <a:t>》</a:t>
            </a:r>
            <a:r>
              <a:rPr lang="zh-CN" altLang="en-US" dirty="0"/>
              <a:t>第</a:t>
            </a:r>
            <a:r>
              <a:rPr lang="en-US" altLang="zh-CN" dirty="0"/>
              <a:t>5 </a:t>
            </a:r>
            <a:r>
              <a:rPr lang="zh-CN" altLang="en-US" dirty="0"/>
              <a:t>条创新组织制度，要求建立执纪监督、执纪审查、 案件审理相互协调、相互制约的工作机制。</a:t>
            </a:r>
            <a:endParaRPr lang="en-US" altLang="zh-CN" dirty="0"/>
          </a:p>
          <a:p>
            <a:pPr marL="285750" indent="-285750">
              <a:buFont typeface="Arial" panose="020B0604020202020204" pitchFamily="34" charset="0"/>
              <a:buChar char="•"/>
            </a:pPr>
            <a:r>
              <a:rPr lang="zh-CN" altLang="en-US" dirty="0"/>
              <a:t>    监督执纪以上级纪委领导为主，解决了同级监督太软的问题。对执纪监督、执纪审查、案件监督管理、案件审理</a:t>
            </a:r>
            <a:r>
              <a:rPr lang="en-US" altLang="zh-CN" dirty="0"/>
              <a:t>4</a:t>
            </a:r>
            <a:r>
              <a:rPr lang="zh-CN" altLang="en-US" dirty="0"/>
              <a:t>个部门的职权进行界定，就是要在纪委内部形成一种相互制约的机制，避免一个部门权力过大。”</a:t>
            </a:r>
            <a:endParaRPr lang="en-US" altLang="zh-CN" dirty="0"/>
          </a:p>
        </p:txBody>
      </p:sp>
      <p:sp>
        <p:nvSpPr>
          <p:cNvPr id="18" name="Subtitle 2">
            <a:extLst>
              <a:ext uri="{FF2B5EF4-FFF2-40B4-BE49-F238E27FC236}">
                <a16:creationId xmlns:a16="http://schemas.microsoft.com/office/drawing/2014/main" id="{6DEBA833-5C5D-463B-8847-C1A428690D5B}"/>
              </a:ext>
            </a:extLst>
          </p:cNvPr>
          <p:cNvSpPr txBox="1">
            <a:spLocks/>
          </p:cNvSpPr>
          <p:nvPr/>
        </p:nvSpPr>
        <p:spPr>
          <a:xfrm>
            <a:off x="535688" y="342522"/>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组织制度</a:t>
            </a:r>
            <a:endParaRPr lang="en-US" altLang="zh-CN" sz="3600" b="1" dirty="0">
              <a:solidFill>
                <a:srgbClr val="E7E6E6">
                  <a:lumMod val="10000"/>
                </a:srgbClr>
              </a:solidFill>
              <a:latin typeface="Agency FB" panose="020F0502020204030204"/>
              <a:ea typeface="Lato" panose="020F0502020204030203" pitchFamily="34" charset="0"/>
              <a:cs typeface="Lato" panose="020F050202020403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19" name="Subtitle 2">
            <a:extLst>
              <a:ext uri="{FF2B5EF4-FFF2-40B4-BE49-F238E27FC236}">
                <a16:creationId xmlns:a16="http://schemas.microsoft.com/office/drawing/2014/main" id="{B79AF762-3EB7-4342-A161-59F06465419B}"/>
              </a:ext>
            </a:extLst>
          </p:cNvPr>
          <p:cNvSpPr txBox="1">
            <a:spLocks/>
          </p:cNvSpPr>
          <p:nvPr/>
        </p:nvSpPr>
        <p:spPr>
          <a:xfrm>
            <a:off x="456174" y="941208"/>
            <a:ext cx="6080933"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ea typeface="Lato Light" panose="020F0502020204030203" pitchFamily="34" charset="0"/>
                <a:cs typeface="Lato Light" panose="020F0502020204030203" pitchFamily="34" charset="0"/>
              </a:rPr>
              <a:t>探索监督权、审查权分设</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nvGrpSpPr>
          <p:cNvPr id="20" name="Group 6">
            <a:extLst>
              <a:ext uri="{FF2B5EF4-FFF2-40B4-BE49-F238E27FC236}">
                <a16:creationId xmlns:a16="http://schemas.microsoft.com/office/drawing/2014/main" id="{5475EC4C-60F1-467B-AFE4-533074C4B356}"/>
              </a:ext>
            </a:extLst>
          </p:cNvPr>
          <p:cNvGrpSpPr/>
          <p:nvPr/>
        </p:nvGrpSpPr>
        <p:grpSpPr>
          <a:xfrm>
            <a:off x="9003984" y="561233"/>
            <a:ext cx="2857496" cy="6056897"/>
            <a:chOff x="5095877" y="496984"/>
            <a:chExt cx="2857496" cy="6056897"/>
          </a:xfrm>
          <a:solidFill>
            <a:sysClr val="window" lastClr="FFFFFF">
              <a:lumMod val="95000"/>
            </a:sysClr>
          </a:solidFill>
        </p:grpSpPr>
        <p:sp>
          <p:nvSpPr>
            <p:cNvPr id="28" name="Parallelogram 3">
              <a:extLst>
                <a:ext uri="{FF2B5EF4-FFF2-40B4-BE49-F238E27FC236}">
                  <a16:creationId xmlns:a16="http://schemas.microsoft.com/office/drawing/2014/main" id="{F719052A-3CB6-48F6-856C-28C2FC1D7DE3}"/>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33" name="Parallelogram 3">
              <a:extLst>
                <a:ext uri="{FF2B5EF4-FFF2-40B4-BE49-F238E27FC236}">
                  <a16:creationId xmlns:a16="http://schemas.microsoft.com/office/drawing/2014/main" id="{433FF245-844D-42CC-A51C-CC1D12773F6A}"/>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34" name="Parallelogram 3">
              <a:extLst>
                <a:ext uri="{FF2B5EF4-FFF2-40B4-BE49-F238E27FC236}">
                  <a16:creationId xmlns:a16="http://schemas.microsoft.com/office/drawing/2014/main" id="{B3A4F32D-46EA-463B-BC52-579CE9EE72E4}"/>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218177020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405059" y="280701"/>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探索监督权、审查权分设</a:t>
            </a: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2" name="文本框 1">
            <a:extLst>
              <a:ext uri="{FF2B5EF4-FFF2-40B4-BE49-F238E27FC236}">
                <a16:creationId xmlns:a16="http://schemas.microsoft.com/office/drawing/2014/main" id="{7676165F-A4B7-483B-9FDA-72F16B12BD05}"/>
              </a:ext>
            </a:extLst>
          </p:cNvPr>
          <p:cNvSpPr txBox="1"/>
          <p:nvPr/>
        </p:nvSpPr>
        <p:spPr>
          <a:xfrm>
            <a:off x="1675413" y="1525913"/>
            <a:ext cx="9115603" cy="4247317"/>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从纪检机关内部分工看，履行监督职责的部门除执纪监督、执纪审查、案件审理外，还有党风政风监督、案件监督管理和纪检监干部监督等。</a:t>
            </a:r>
            <a:endParaRPr lang="en-US" altLang="zh-CN" dirty="0"/>
          </a:p>
          <a:p>
            <a:pPr marL="285750" indent="-285750">
              <a:buFont typeface="Arial" panose="020B0604020202020204" pitchFamily="34" charset="0"/>
              <a:buChar char="•"/>
            </a:pPr>
            <a:r>
              <a:rPr lang="zh-CN" altLang="en-US" dirty="0">
                <a:solidFill>
                  <a:srgbClr val="FF0000"/>
                </a:solidFill>
              </a:rPr>
              <a:t>执纪监督</a:t>
            </a:r>
            <a:r>
              <a:rPr lang="zh-CN" altLang="en-US" dirty="0"/>
              <a:t>、</a:t>
            </a:r>
            <a:r>
              <a:rPr lang="zh-CN" altLang="en-US" dirty="0">
                <a:solidFill>
                  <a:srgbClr val="FF0000"/>
                </a:solidFill>
              </a:rPr>
              <a:t>执纪审查</a:t>
            </a:r>
            <a:r>
              <a:rPr lang="zh-CN" altLang="en-US" dirty="0"/>
              <a:t>、</a:t>
            </a:r>
            <a:r>
              <a:rPr lang="zh-CN" altLang="en-US" dirty="0">
                <a:solidFill>
                  <a:srgbClr val="FF0000"/>
                </a:solidFill>
              </a:rPr>
              <a:t>党风政风监督</a:t>
            </a:r>
            <a:r>
              <a:rPr lang="zh-CN" altLang="en-US" dirty="0"/>
              <a:t>属于对外监督，不同之处是执纪监督部门负责固定联系地区和部门的日常监督，重点关注被监督单位的政治生态</a:t>
            </a:r>
            <a:r>
              <a:rPr lang="en-US" altLang="zh-CN" dirty="0"/>
              <a:t>;</a:t>
            </a:r>
            <a:r>
              <a:rPr lang="zh-CN" altLang="en-US" dirty="0"/>
              <a:t>执纪审 查部门负责初步核实和立案审查监督对象涉嫌严重违纪违法行为，不固定联系某一地区或者部门</a:t>
            </a:r>
            <a:r>
              <a:rPr lang="en-US" altLang="zh-CN" dirty="0"/>
              <a:t>;</a:t>
            </a:r>
            <a:r>
              <a:rPr lang="zh-CN" altLang="en-US" dirty="0"/>
              <a:t>党风政风监督 部门负责对违反中央八项规定精神等涉及党风政风的全 局性工作进行综合协调和专项检查。 </a:t>
            </a:r>
            <a:endParaRPr lang="en-US" altLang="zh-CN" dirty="0"/>
          </a:p>
          <a:p>
            <a:pPr marL="285750" indent="-285750">
              <a:buFont typeface="Arial" panose="020B0604020202020204" pitchFamily="34" charset="0"/>
              <a:buChar char="•"/>
            </a:pPr>
            <a:r>
              <a:rPr lang="zh-CN" altLang="en-US" dirty="0">
                <a:solidFill>
                  <a:srgbClr val="FF0000"/>
                </a:solidFill>
              </a:rPr>
              <a:t>案件审理</a:t>
            </a:r>
            <a:r>
              <a:rPr lang="zh-CN" altLang="en-US" dirty="0"/>
              <a:t>、</a:t>
            </a:r>
            <a:r>
              <a:rPr lang="zh-CN" altLang="en-US" dirty="0">
                <a:solidFill>
                  <a:srgbClr val="FF0000"/>
                </a:solidFill>
              </a:rPr>
              <a:t>案件监督管理</a:t>
            </a:r>
            <a:r>
              <a:rPr lang="zh-CN" altLang="en-US" dirty="0"/>
              <a:t>、</a:t>
            </a:r>
            <a:r>
              <a:rPr lang="zh-CN" altLang="en-US" dirty="0">
                <a:solidFill>
                  <a:srgbClr val="FF0000"/>
                </a:solidFill>
              </a:rPr>
              <a:t>纪检监察干部监督</a:t>
            </a:r>
            <a:r>
              <a:rPr lang="zh-CN" altLang="en-US" dirty="0"/>
              <a:t>属于对内监督，不同之处是案件审理部门负责对应当给予纪律处理、纪律处分和复议复 查的案件进行审核把关</a:t>
            </a:r>
            <a:r>
              <a:rPr lang="en-US" altLang="zh-CN" dirty="0"/>
              <a:t>;</a:t>
            </a:r>
            <a:r>
              <a:rPr lang="zh-CN" altLang="en-US" dirty="0"/>
              <a:t>案件监督管理部门负责对监督执纪工作全过程进行监督管理，重点检查监督执纪事项办理 的合规性</a:t>
            </a:r>
            <a:r>
              <a:rPr lang="en-US" altLang="zh-CN" dirty="0"/>
              <a:t>;</a:t>
            </a:r>
            <a:r>
              <a:rPr lang="zh-CN" altLang="en-US" dirty="0"/>
              <a:t>纪检监察干部监督部门负责对纪检监察干部进 行日常监督，受理纪检监察干部违纪违法问题举报，监督 重点是监督执纪人员。</a:t>
            </a:r>
            <a:endParaRPr lang="en-US" altLang="zh-CN" dirty="0"/>
          </a:p>
          <a:p>
            <a:pPr marL="285750" indent="-285750">
              <a:buFont typeface="Arial" panose="020B0604020202020204" pitchFamily="34" charset="0"/>
              <a:buChar char="•"/>
            </a:pPr>
            <a:r>
              <a:rPr lang="zh-CN" altLang="en-US" dirty="0"/>
              <a:t>为有效发挥纪检机关的监督作用， 建议在修改</a:t>
            </a:r>
            <a:r>
              <a:rPr lang="en-US" altLang="zh-CN" dirty="0"/>
              <a:t>《</a:t>
            </a:r>
            <a:r>
              <a:rPr lang="zh-CN" altLang="en-US" dirty="0"/>
              <a:t>规则</a:t>
            </a:r>
            <a:r>
              <a:rPr lang="en-US" altLang="zh-CN" dirty="0"/>
              <a:t>》</a:t>
            </a:r>
            <a:r>
              <a:rPr lang="zh-CN" altLang="en-US" dirty="0"/>
              <a:t>时对上述六个部门的监督职责予以区分，建立相互协调、监督制约、科学高效的工作机制，汇聚 形成监督的强大合力。 </a:t>
            </a:r>
          </a:p>
        </p:txBody>
      </p:sp>
      <p:sp>
        <p:nvSpPr>
          <p:cNvPr id="18" name="Subtitle 2">
            <a:extLst>
              <a:ext uri="{FF2B5EF4-FFF2-40B4-BE49-F238E27FC236}">
                <a16:creationId xmlns:a16="http://schemas.microsoft.com/office/drawing/2014/main" id="{6DEBA833-5C5D-463B-8847-C1A428690D5B}"/>
              </a:ext>
            </a:extLst>
          </p:cNvPr>
          <p:cNvSpPr txBox="1">
            <a:spLocks/>
          </p:cNvSpPr>
          <p:nvPr/>
        </p:nvSpPr>
        <p:spPr>
          <a:xfrm>
            <a:off x="535688" y="342522"/>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组织制度</a:t>
            </a:r>
            <a:endParaRPr lang="en-US" altLang="zh-CN" sz="3600" b="1" dirty="0">
              <a:solidFill>
                <a:srgbClr val="E7E6E6">
                  <a:lumMod val="10000"/>
                </a:srgbClr>
              </a:solidFill>
              <a:latin typeface="Agency FB" panose="020F0502020204030204"/>
              <a:ea typeface="Lato" panose="020F0502020204030203" pitchFamily="34" charset="0"/>
              <a:cs typeface="Lato" panose="020F050202020403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19" name="Subtitle 2">
            <a:extLst>
              <a:ext uri="{FF2B5EF4-FFF2-40B4-BE49-F238E27FC236}">
                <a16:creationId xmlns:a16="http://schemas.microsoft.com/office/drawing/2014/main" id="{B79AF762-3EB7-4342-A161-59F06465419B}"/>
              </a:ext>
            </a:extLst>
          </p:cNvPr>
          <p:cNvSpPr txBox="1">
            <a:spLocks/>
          </p:cNvSpPr>
          <p:nvPr/>
        </p:nvSpPr>
        <p:spPr>
          <a:xfrm>
            <a:off x="456174" y="941208"/>
            <a:ext cx="6080933"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ea typeface="Lato Light" panose="020F0502020204030203" pitchFamily="34" charset="0"/>
                <a:cs typeface="Lato Light" panose="020F0502020204030203" pitchFamily="34" charset="0"/>
              </a:rPr>
              <a:t>完善纪检机关内设监督机构工作机制</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419809020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58102" y="2381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47319" y="179161"/>
            <a:ext cx="11728174" cy="6547299"/>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sp>
        <p:nvSpPr>
          <p:cNvPr id="33" name="文本框 32">
            <a:extLst>
              <a:ext uri="{FF2B5EF4-FFF2-40B4-BE49-F238E27FC236}">
                <a16:creationId xmlns:a16="http://schemas.microsoft.com/office/drawing/2014/main" id="{E465C611-D860-401A-A6F4-5D2DE30F7C3D}"/>
              </a:ext>
            </a:extLst>
          </p:cNvPr>
          <p:cNvSpPr txBox="1"/>
          <p:nvPr/>
        </p:nvSpPr>
        <p:spPr>
          <a:xfrm>
            <a:off x="-217185" y="3000369"/>
            <a:ext cx="4608286" cy="523220"/>
          </a:xfrm>
          <a:prstGeom prst="rect">
            <a:avLst/>
          </a:prstGeom>
          <a:noFill/>
        </p:spPr>
        <p:txBody>
          <a:bodyPr wrap="square" rtlCol="0">
            <a:spAutoFit/>
          </a:bodyPr>
          <a:lstStyle/>
          <a:p>
            <a:pPr algn="ctr"/>
            <a:r>
              <a:rPr lang="zh-CN" altLang="en-US" sz="2800" b="1" dirty="0">
                <a:solidFill>
                  <a:srgbClr val="99191E"/>
                </a:solidFill>
                <a:cs typeface="+mn-ea"/>
                <a:sym typeface="+mn-lt"/>
              </a:rPr>
              <a:t>第二章  领导体制</a:t>
            </a:r>
          </a:p>
        </p:txBody>
      </p:sp>
      <p:grpSp>
        <p:nvGrpSpPr>
          <p:cNvPr id="14" name="组合 13">
            <a:extLst>
              <a:ext uri="{FF2B5EF4-FFF2-40B4-BE49-F238E27FC236}">
                <a16:creationId xmlns:a16="http://schemas.microsoft.com/office/drawing/2014/main" id="{30C05D6D-B104-4E22-BE2E-059723258EA8}"/>
              </a:ext>
            </a:extLst>
          </p:cNvPr>
          <p:cNvGrpSpPr/>
          <p:nvPr/>
        </p:nvGrpSpPr>
        <p:grpSpPr>
          <a:xfrm>
            <a:off x="3554200" y="695547"/>
            <a:ext cx="2220568" cy="507831"/>
            <a:chOff x="1177806" y="3177647"/>
            <a:chExt cx="2220568" cy="507831"/>
          </a:xfrm>
        </p:grpSpPr>
        <p:sp>
          <p:nvSpPr>
            <p:cNvPr id="15" name="TextBox 23">
              <a:extLst>
                <a:ext uri="{FF2B5EF4-FFF2-40B4-BE49-F238E27FC236}">
                  <a16:creationId xmlns:a16="http://schemas.microsoft.com/office/drawing/2014/main" id="{7860453A-DFCC-42A3-BF5B-C05EFD9BB72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6" name="TextBox 47">
              <a:extLst>
                <a:ext uri="{FF2B5EF4-FFF2-40B4-BE49-F238E27FC236}">
                  <a16:creationId xmlns:a16="http://schemas.microsoft.com/office/drawing/2014/main" id="{CF1C038D-8FF5-4F8D-B08A-7495FBC3A574}"/>
                </a:ext>
              </a:extLst>
            </p:cNvPr>
            <p:cNvSpPr txBox="1"/>
            <p:nvPr/>
          </p:nvSpPr>
          <p:spPr>
            <a:xfrm>
              <a:off x="1516082" y="3313030"/>
              <a:ext cx="1314784"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1.</a:t>
              </a:r>
              <a:r>
                <a:rPr lang="zh-CN" altLang="en-US" sz="1250" kern="0" spc="300" dirty="0">
                  <a:solidFill>
                    <a:srgbClr val="000000"/>
                  </a:solidFill>
                  <a:ea typeface="Montserrat Semi Bold" charset="0"/>
                  <a:cs typeface="Montserrat Semi Bold" charset="0"/>
                </a:rPr>
                <a:t>分级负责制</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17" name="组合 16">
            <a:extLst>
              <a:ext uri="{FF2B5EF4-FFF2-40B4-BE49-F238E27FC236}">
                <a16:creationId xmlns:a16="http://schemas.microsoft.com/office/drawing/2014/main" id="{D50C5251-C5B4-4807-83EB-EE19EFBDA3F4}"/>
              </a:ext>
            </a:extLst>
          </p:cNvPr>
          <p:cNvGrpSpPr/>
          <p:nvPr/>
        </p:nvGrpSpPr>
        <p:grpSpPr>
          <a:xfrm>
            <a:off x="3554200" y="1647850"/>
            <a:ext cx="2220568" cy="507831"/>
            <a:chOff x="1177806" y="3177647"/>
            <a:chExt cx="2220568" cy="507831"/>
          </a:xfrm>
        </p:grpSpPr>
        <p:sp>
          <p:nvSpPr>
            <p:cNvPr id="18" name="TextBox 23">
              <a:extLst>
                <a:ext uri="{FF2B5EF4-FFF2-40B4-BE49-F238E27FC236}">
                  <a16:creationId xmlns:a16="http://schemas.microsoft.com/office/drawing/2014/main" id="{016EBAA8-246A-45A2-AFAD-C5F392B035F7}"/>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9" name="TextBox 47">
              <a:extLst>
                <a:ext uri="{FF2B5EF4-FFF2-40B4-BE49-F238E27FC236}">
                  <a16:creationId xmlns:a16="http://schemas.microsoft.com/office/drawing/2014/main" id="{CB4118F3-99F7-4F1B-8CE7-4A63B01D53D8}"/>
                </a:ext>
              </a:extLst>
            </p:cNvPr>
            <p:cNvSpPr txBox="1"/>
            <p:nvPr/>
          </p:nvSpPr>
          <p:spPr>
            <a:xfrm>
              <a:off x="1516082" y="3308956"/>
              <a:ext cx="1544013"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2.</a:t>
              </a:r>
              <a:r>
                <a:rPr lang="zh-CN" altLang="en-US" sz="1250" kern="0" spc="300" dirty="0">
                  <a:solidFill>
                    <a:srgbClr val="000000"/>
                  </a:solidFill>
                  <a:ea typeface="Montserrat Semi Bold" charset="0"/>
                  <a:cs typeface="Montserrat Semi Bold" charset="0"/>
                </a:rPr>
                <a:t>谁主管谁负责</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3" name="组合 22">
            <a:extLst>
              <a:ext uri="{FF2B5EF4-FFF2-40B4-BE49-F238E27FC236}">
                <a16:creationId xmlns:a16="http://schemas.microsoft.com/office/drawing/2014/main" id="{DD3E8C9B-14FD-44B0-A779-60E0E9D45DB6}"/>
              </a:ext>
            </a:extLst>
          </p:cNvPr>
          <p:cNvGrpSpPr/>
          <p:nvPr/>
        </p:nvGrpSpPr>
        <p:grpSpPr>
          <a:xfrm>
            <a:off x="3540800" y="5743794"/>
            <a:ext cx="2220568" cy="507831"/>
            <a:chOff x="1211656" y="3197386"/>
            <a:chExt cx="2220568" cy="507831"/>
          </a:xfrm>
        </p:grpSpPr>
        <p:sp>
          <p:nvSpPr>
            <p:cNvPr id="24" name="TextBox 23">
              <a:extLst>
                <a:ext uri="{FF2B5EF4-FFF2-40B4-BE49-F238E27FC236}">
                  <a16:creationId xmlns:a16="http://schemas.microsoft.com/office/drawing/2014/main" id="{C4403104-D8A7-4ED1-BBB1-7A006FB1EE9F}"/>
                </a:ext>
              </a:extLst>
            </p:cNvPr>
            <p:cNvSpPr txBox="1"/>
            <p:nvPr/>
          </p:nvSpPr>
          <p:spPr>
            <a:xfrm>
              <a:off x="1211656" y="3197386"/>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5" name="TextBox 47">
              <a:extLst>
                <a:ext uri="{FF2B5EF4-FFF2-40B4-BE49-F238E27FC236}">
                  <a16:creationId xmlns:a16="http://schemas.microsoft.com/office/drawing/2014/main" id="{E623C4FC-3438-49A9-8418-08604092AB29}"/>
                </a:ext>
              </a:extLst>
            </p:cNvPr>
            <p:cNvSpPr txBox="1"/>
            <p:nvPr/>
          </p:nvSpPr>
          <p:spPr>
            <a:xfrm>
              <a:off x="1597837" y="3308954"/>
              <a:ext cx="1151277"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6.</a:t>
              </a:r>
              <a:r>
                <a:rPr lang="zh-CN" altLang="en-US" sz="1250" kern="0" spc="300" dirty="0">
                  <a:solidFill>
                    <a:srgbClr val="000000"/>
                  </a:solidFill>
                  <a:ea typeface="Montserrat Semi Bold" charset="0"/>
                  <a:cs typeface="Montserrat Semi Bold" charset="0"/>
                </a:rPr>
                <a:t>派驻部门</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6" name="组合 25">
            <a:extLst>
              <a:ext uri="{FF2B5EF4-FFF2-40B4-BE49-F238E27FC236}">
                <a16:creationId xmlns:a16="http://schemas.microsoft.com/office/drawing/2014/main" id="{1EDE73D3-C6B9-45B7-8DE0-A415A36BCBA3}"/>
              </a:ext>
            </a:extLst>
          </p:cNvPr>
          <p:cNvGrpSpPr/>
          <p:nvPr/>
        </p:nvGrpSpPr>
        <p:grpSpPr>
          <a:xfrm>
            <a:off x="3549022" y="2384854"/>
            <a:ext cx="2254417" cy="507831"/>
            <a:chOff x="1177806" y="3177647"/>
            <a:chExt cx="2220568" cy="507831"/>
          </a:xfrm>
        </p:grpSpPr>
        <p:sp>
          <p:nvSpPr>
            <p:cNvPr id="27" name="TextBox 23">
              <a:extLst>
                <a:ext uri="{FF2B5EF4-FFF2-40B4-BE49-F238E27FC236}">
                  <a16:creationId xmlns:a16="http://schemas.microsoft.com/office/drawing/2014/main" id="{7980D90D-A7D3-4280-B41B-AA979BBE8B8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8" name="TextBox 47">
              <a:extLst>
                <a:ext uri="{FF2B5EF4-FFF2-40B4-BE49-F238E27FC236}">
                  <a16:creationId xmlns:a16="http://schemas.microsoft.com/office/drawing/2014/main" id="{6BF80026-E714-4397-A995-F0A325C18472}"/>
                </a:ext>
              </a:extLst>
            </p:cNvPr>
            <p:cNvSpPr txBox="1"/>
            <p:nvPr/>
          </p:nvSpPr>
          <p:spPr>
            <a:xfrm>
              <a:off x="1493318" y="3291586"/>
              <a:ext cx="1151277"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3.</a:t>
              </a:r>
              <a:r>
                <a:rPr lang="zh-CN" altLang="en-US" sz="1250" kern="0" spc="300" dirty="0">
                  <a:solidFill>
                    <a:srgbClr val="000000"/>
                  </a:solidFill>
                  <a:ea typeface="Montserrat Semi Bold" charset="0"/>
                  <a:cs typeface="Montserrat Semi Bold" charset="0"/>
                </a:rPr>
                <a:t>指定管辖</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9" name="组合 28">
            <a:extLst>
              <a:ext uri="{FF2B5EF4-FFF2-40B4-BE49-F238E27FC236}">
                <a16:creationId xmlns:a16="http://schemas.microsoft.com/office/drawing/2014/main" id="{6B1FA788-E645-4686-9105-B7BC92F2A8B1}"/>
              </a:ext>
            </a:extLst>
          </p:cNvPr>
          <p:cNvGrpSpPr/>
          <p:nvPr/>
        </p:nvGrpSpPr>
        <p:grpSpPr>
          <a:xfrm>
            <a:off x="3549131" y="3452811"/>
            <a:ext cx="2241003" cy="507831"/>
            <a:chOff x="1177806" y="3177647"/>
            <a:chExt cx="2220568" cy="507831"/>
          </a:xfrm>
        </p:grpSpPr>
        <p:sp>
          <p:nvSpPr>
            <p:cNvPr id="30" name="TextBox 23">
              <a:extLst>
                <a:ext uri="{FF2B5EF4-FFF2-40B4-BE49-F238E27FC236}">
                  <a16:creationId xmlns:a16="http://schemas.microsoft.com/office/drawing/2014/main" id="{DB3841AC-FBBE-4E64-9183-8F5E31F4160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31" name="TextBox 47">
              <a:extLst>
                <a:ext uri="{FF2B5EF4-FFF2-40B4-BE49-F238E27FC236}">
                  <a16:creationId xmlns:a16="http://schemas.microsoft.com/office/drawing/2014/main" id="{6010DC96-DCC9-4AA3-B42B-5E3CD9AB49C8}"/>
                </a:ext>
              </a:extLst>
            </p:cNvPr>
            <p:cNvSpPr txBox="1"/>
            <p:nvPr/>
          </p:nvSpPr>
          <p:spPr>
            <a:xfrm>
              <a:off x="1523917" y="3308956"/>
              <a:ext cx="1528345"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4.</a:t>
              </a:r>
              <a:r>
                <a:rPr lang="zh-CN" altLang="en-US" sz="1250" kern="0" spc="300" dirty="0">
                  <a:solidFill>
                    <a:srgbClr val="000000"/>
                  </a:solidFill>
                  <a:ea typeface="Montserrat Semi Bold" charset="0"/>
                  <a:cs typeface="Montserrat Semi Bold" charset="0"/>
                </a:rPr>
                <a:t>请示报告制度</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32" name="组合 31">
            <a:extLst>
              <a:ext uri="{FF2B5EF4-FFF2-40B4-BE49-F238E27FC236}">
                <a16:creationId xmlns:a16="http://schemas.microsoft.com/office/drawing/2014/main" id="{12D19103-3C7C-4A24-A081-8C1279DE7490}"/>
              </a:ext>
            </a:extLst>
          </p:cNvPr>
          <p:cNvGrpSpPr/>
          <p:nvPr/>
        </p:nvGrpSpPr>
        <p:grpSpPr>
          <a:xfrm>
            <a:off x="3532075" y="4595703"/>
            <a:ext cx="2220568" cy="507831"/>
            <a:chOff x="1177806" y="3177647"/>
            <a:chExt cx="2220568" cy="507831"/>
          </a:xfrm>
        </p:grpSpPr>
        <p:sp>
          <p:nvSpPr>
            <p:cNvPr id="42" name="TextBox 23">
              <a:extLst>
                <a:ext uri="{FF2B5EF4-FFF2-40B4-BE49-F238E27FC236}">
                  <a16:creationId xmlns:a16="http://schemas.microsoft.com/office/drawing/2014/main" id="{4E117DAC-93EB-43FB-A0D2-C7042909FAE9}"/>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43" name="TextBox 47">
              <a:extLst>
                <a:ext uri="{FF2B5EF4-FFF2-40B4-BE49-F238E27FC236}">
                  <a16:creationId xmlns:a16="http://schemas.microsoft.com/office/drawing/2014/main" id="{2D32BA41-2D1B-424C-A373-E83E31A09E64}"/>
                </a:ext>
              </a:extLst>
            </p:cNvPr>
            <p:cNvSpPr txBox="1"/>
            <p:nvPr/>
          </p:nvSpPr>
          <p:spPr>
            <a:xfrm>
              <a:off x="1406961" y="3307684"/>
              <a:ext cx="1944764"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5.</a:t>
              </a:r>
              <a:r>
                <a:rPr lang="zh-CN" altLang="en-US" sz="1250" kern="0" spc="300" dirty="0">
                  <a:solidFill>
                    <a:srgbClr val="000000"/>
                  </a:solidFill>
                  <a:ea typeface="Montserrat Semi Bold" charset="0"/>
                  <a:cs typeface="Montserrat Semi Bold" charset="0"/>
                </a:rPr>
                <a:t>案件监督管理部门</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sp>
        <p:nvSpPr>
          <p:cNvPr id="3" name="左大括号 2">
            <a:extLst>
              <a:ext uri="{FF2B5EF4-FFF2-40B4-BE49-F238E27FC236}">
                <a16:creationId xmlns:a16="http://schemas.microsoft.com/office/drawing/2014/main" id="{AE769896-F5B9-41CD-A9BB-DD0FB2BD1E7B}"/>
              </a:ext>
            </a:extLst>
          </p:cNvPr>
          <p:cNvSpPr/>
          <p:nvPr/>
        </p:nvSpPr>
        <p:spPr>
          <a:xfrm>
            <a:off x="5834172" y="375683"/>
            <a:ext cx="118796" cy="106282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35" name="TextBox 55">
            <a:extLst>
              <a:ext uri="{FF2B5EF4-FFF2-40B4-BE49-F238E27FC236}">
                <a16:creationId xmlns:a16="http://schemas.microsoft.com/office/drawing/2014/main" id="{805A376F-E038-4E51-BC58-9DB4DC2333A1}"/>
              </a:ext>
            </a:extLst>
          </p:cNvPr>
          <p:cNvSpPr txBox="1"/>
          <p:nvPr/>
        </p:nvSpPr>
        <p:spPr>
          <a:xfrm>
            <a:off x="5973798" y="1457931"/>
            <a:ext cx="4483346" cy="228268"/>
          </a:xfrm>
          <a:prstGeom prst="rect">
            <a:avLst/>
          </a:prstGeom>
          <a:noFill/>
        </p:spPr>
        <p:txBody>
          <a:bodyPr wrap="square" lIns="0" tIns="0" rIns="0" bIns="0" numCol="1" spcCol="959784">
            <a:spAutoFit/>
          </a:bodyPr>
          <a:lstStyle/>
          <a:p>
            <a:pPr defTabSz="914217">
              <a:lnSpc>
                <a:spcPts val="2000"/>
              </a:lnSpc>
            </a:pPr>
            <a:r>
              <a:rPr lang="zh-CN" altLang="en-US" sz="1200" dirty="0">
                <a:solidFill>
                  <a:srgbClr val="7F7F7F"/>
                </a:solidFill>
                <a:ea typeface="Montserrat" charset="0"/>
                <a:cs typeface="Montserrat" charset="0"/>
              </a:rPr>
              <a:t>党的组织关系在地方，干部管理权限在主管部门的党员违纪问题</a:t>
            </a:r>
            <a:endParaRPr lang="en-US" altLang="zh-CN" sz="1200" dirty="0">
              <a:solidFill>
                <a:srgbClr val="7F7F7F"/>
              </a:solidFill>
              <a:ea typeface="Montserrat" charset="0"/>
              <a:cs typeface="Montserrat" charset="0"/>
            </a:endParaRPr>
          </a:p>
        </p:txBody>
      </p:sp>
      <p:sp>
        <p:nvSpPr>
          <p:cNvPr id="39" name="左大括号 38">
            <a:extLst>
              <a:ext uri="{FF2B5EF4-FFF2-40B4-BE49-F238E27FC236}">
                <a16:creationId xmlns:a16="http://schemas.microsoft.com/office/drawing/2014/main" id="{1668F6B3-581E-4A92-8257-D2AC7EB57A59}"/>
              </a:ext>
            </a:extLst>
          </p:cNvPr>
          <p:cNvSpPr/>
          <p:nvPr/>
        </p:nvSpPr>
        <p:spPr>
          <a:xfrm>
            <a:off x="5833543" y="1681696"/>
            <a:ext cx="82234" cy="47968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47" name="左大括号 46">
            <a:extLst>
              <a:ext uri="{FF2B5EF4-FFF2-40B4-BE49-F238E27FC236}">
                <a16:creationId xmlns:a16="http://schemas.microsoft.com/office/drawing/2014/main" id="{068BD880-4D99-41EB-A475-4862E8CD9529}"/>
              </a:ext>
            </a:extLst>
          </p:cNvPr>
          <p:cNvSpPr/>
          <p:nvPr/>
        </p:nvSpPr>
        <p:spPr>
          <a:xfrm>
            <a:off x="5845334" y="3246468"/>
            <a:ext cx="45719" cy="851244"/>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cxnSp>
        <p:nvCxnSpPr>
          <p:cNvPr id="41" name="直接连接符 40">
            <a:extLst>
              <a:ext uri="{FF2B5EF4-FFF2-40B4-BE49-F238E27FC236}">
                <a16:creationId xmlns:a16="http://schemas.microsoft.com/office/drawing/2014/main" id="{D4F3AF56-5A37-4F92-BD63-BBDC5BAFE3D7}"/>
              </a:ext>
            </a:extLst>
          </p:cNvPr>
          <p:cNvCxnSpPr>
            <a:cxnSpLocks/>
          </p:cNvCxnSpPr>
          <p:nvPr/>
        </p:nvCxnSpPr>
        <p:spPr>
          <a:xfrm flipH="1">
            <a:off x="5930364" y="375683"/>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51" name="直接连接符 50">
            <a:extLst>
              <a:ext uri="{FF2B5EF4-FFF2-40B4-BE49-F238E27FC236}">
                <a16:creationId xmlns:a16="http://schemas.microsoft.com/office/drawing/2014/main" id="{7CF52779-DCD8-4909-8055-4A4D4DA0540C}"/>
              </a:ext>
            </a:extLst>
          </p:cNvPr>
          <p:cNvCxnSpPr>
            <a:cxnSpLocks/>
          </p:cNvCxnSpPr>
          <p:nvPr/>
        </p:nvCxnSpPr>
        <p:spPr>
          <a:xfrm flipH="1">
            <a:off x="5917443" y="695896"/>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54" name="直接连接符 53">
            <a:extLst>
              <a:ext uri="{FF2B5EF4-FFF2-40B4-BE49-F238E27FC236}">
                <a16:creationId xmlns:a16="http://schemas.microsoft.com/office/drawing/2014/main" id="{E4A369D5-3E9B-4469-A3E7-142209CCAFD4}"/>
              </a:ext>
            </a:extLst>
          </p:cNvPr>
          <p:cNvCxnSpPr>
            <a:cxnSpLocks/>
          </p:cNvCxnSpPr>
          <p:nvPr/>
        </p:nvCxnSpPr>
        <p:spPr>
          <a:xfrm flipH="1">
            <a:off x="5889247" y="1059721"/>
            <a:ext cx="1036939" cy="1"/>
          </a:xfrm>
          <a:prstGeom prst="line">
            <a:avLst/>
          </a:prstGeom>
          <a:noFill/>
          <a:ln w="6350" cap="flat" cmpd="sng" algn="ctr">
            <a:solidFill>
              <a:sysClr val="windowText" lastClr="000000">
                <a:lumMod val="65000"/>
                <a:lumOff val="35000"/>
              </a:sysClr>
            </a:solidFill>
            <a:prstDash val="dash"/>
            <a:miter lim="800000"/>
          </a:ln>
          <a:effectLst/>
        </p:spPr>
      </p:cxnSp>
      <p:sp>
        <p:nvSpPr>
          <p:cNvPr id="8" name="文本框 7">
            <a:extLst>
              <a:ext uri="{FF2B5EF4-FFF2-40B4-BE49-F238E27FC236}">
                <a16:creationId xmlns:a16="http://schemas.microsoft.com/office/drawing/2014/main" id="{8D404891-3D78-42AA-9731-9CE8455945DD}"/>
              </a:ext>
            </a:extLst>
          </p:cNvPr>
          <p:cNvSpPr txBox="1"/>
          <p:nvPr/>
        </p:nvSpPr>
        <p:spPr>
          <a:xfrm>
            <a:off x="6083551" y="155351"/>
            <a:ext cx="1240734" cy="276999"/>
          </a:xfrm>
          <a:prstGeom prst="rect">
            <a:avLst/>
          </a:prstGeom>
          <a:noFill/>
        </p:spPr>
        <p:txBody>
          <a:bodyPr wrap="square" rtlCol="0">
            <a:spAutoFit/>
          </a:bodyPr>
          <a:lstStyle/>
          <a:p>
            <a:r>
              <a:rPr lang="zh-CN" altLang="en-US" sz="1200" dirty="0">
                <a:solidFill>
                  <a:schemeClr val="tx1">
                    <a:lumMod val="50000"/>
                    <a:lumOff val="50000"/>
                  </a:schemeClr>
                </a:solidFill>
              </a:rPr>
              <a:t>中纪委</a:t>
            </a:r>
          </a:p>
        </p:txBody>
      </p:sp>
      <p:sp>
        <p:nvSpPr>
          <p:cNvPr id="56" name="文本框 55">
            <a:extLst>
              <a:ext uri="{FF2B5EF4-FFF2-40B4-BE49-F238E27FC236}">
                <a16:creationId xmlns:a16="http://schemas.microsoft.com/office/drawing/2014/main" id="{A61DCF84-F000-4360-85B1-02D03AD5E9AF}"/>
              </a:ext>
            </a:extLst>
          </p:cNvPr>
          <p:cNvSpPr txBox="1"/>
          <p:nvPr/>
        </p:nvSpPr>
        <p:spPr>
          <a:xfrm>
            <a:off x="5952968" y="448097"/>
            <a:ext cx="1501900" cy="276999"/>
          </a:xfrm>
          <a:prstGeom prst="rect">
            <a:avLst/>
          </a:prstGeom>
          <a:noFill/>
        </p:spPr>
        <p:txBody>
          <a:bodyPr wrap="square" rtlCol="0">
            <a:spAutoFit/>
          </a:bodyPr>
          <a:lstStyle/>
          <a:p>
            <a:r>
              <a:rPr lang="zh-CN" altLang="en-US" sz="1200" dirty="0">
                <a:solidFill>
                  <a:schemeClr val="tx1">
                    <a:lumMod val="50000"/>
                    <a:lumOff val="50000"/>
                  </a:schemeClr>
                </a:solidFill>
              </a:rPr>
              <a:t>地方各级纪委</a:t>
            </a:r>
          </a:p>
        </p:txBody>
      </p:sp>
      <p:sp>
        <p:nvSpPr>
          <p:cNvPr id="57" name="文本框 56">
            <a:extLst>
              <a:ext uri="{FF2B5EF4-FFF2-40B4-BE49-F238E27FC236}">
                <a16:creationId xmlns:a16="http://schemas.microsoft.com/office/drawing/2014/main" id="{B2E04A54-0EBB-4C5D-8321-4C4EA705BD6F}"/>
              </a:ext>
            </a:extLst>
          </p:cNvPr>
          <p:cNvSpPr txBox="1"/>
          <p:nvPr/>
        </p:nvSpPr>
        <p:spPr>
          <a:xfrm>
            <a:off x="6020791" y="766975"/>
            <a:ext cx="1501900" cy="276999"/>
          </a:xfrm>
          <a:prstGeom prst="rect">
            <a:avLst/>
          </a:prstGeom>
          <a:noFill/>
        </p:spPr>
        <p:txBody>
          <a:bodyPr wrap="square" rtlCol="0">
            <a:spAutoFit/>
          </a:bodyPr>
          <a:lstStyle/>
          <a:p>
            <a:r>
              <a:rPr lang="zh-CN" altLang="en-US" sz="1200" dirty="0">
                <a:solidFill>
                  <a:schemeClr val="tx1">
                    <a:lumMod val="50000"/>
                    <a:lumOff val="50000"/>
                  </a:schemeClr>
                </a:solidFill>
                <a:latin typeface="Montserrat"/>
              </a:rPr>
              <a:t>基层纪委</a:t>
            </a:r>
          </a:p>
        </p:txBody>
      </p:sp>
      <p:sp>
        <p:nvSpPr>
          <p:cNvPr id="58" name="文本框 57">
            <a:extLst>
              <a:ext uri="{FF2B5EF4-FFF2-40B4-BE49-F238E27FC236}">
                <a16:creationId xmlns:a16="http://schemas.microsoft.com/office/drawing/2014/main" id="{43B9ED6A-7C8D-41BE-8FC3-0196B1FC3542}"/>
              </a:ext>
            </a:extLst>
          </p:cNvPr>
          <p:cNvSpPr txBox="1"/>
          <p:nvPr/>
        </p:nvSpPr>
        <p:spPr>
          <a:xfrm>
            <a:off x="5861341" y="1140778"/>
            <a:ext cx="2764554" cy="276999"/>
          </a:xfrm>
          <a:prstGeom prst="rect">
            <a:avLst/>
          </a:prstGeom>
          <a:noFill/>
        </p:spPr>
        <p:txBody>
          <a:bodyPr wrap="square" rtlCol="0">
            <a:spAutoFit/>
          </a:bodyPr>
          <a:lstStyle/>
          <a:p>
            <a:r>
              <a:rPr lang="zh-CN" altLang="en-US" sz="1200" dirty="0">
                <a:solidFill>
                  <a:srgbClr val="7F7F7F"/>
                </a:solidFill>
              </a:rPr>
              <a:t>没设立纪委的基层委员会</a:t>
            </a:r>
          </a:p>
        </p:txBody>
      </p:sp>
      <p:cxnSp>
        <p:nvCxnSpPr>
          <p:cNvPr id="59" name="直接连接符 58">
            <a:extLst>
              <a:ext uri="{FF2B5EF4-FFF2-40B4-BE49-F238E27FC236}">
                <a16:creationId xmlns:a16="http://schemas.microsoft.com/office/drawing/2014/main" id="{A6D2B14C-F7A1-4A78-A12A-D07C72FCB7CD}"/>
              </a:ext>
            </a:extLst>
          </p:cNvPr>
          <p:cNvCxnSpPr>
            <a:cxnSpLocks/>
          </p:cNvCxnSpPr>
          <p:nvPr/>
        </p:nvCxnSpPr>
        <p:spPr>
          <a:xfrm flipH="1" flipV="1">
            <a:off x="5930364" y="1434282"/>
            <a:ext cx="2248741" cy="3756"/>
          </a:xfrm>
          <a:prstGeom prst="line">
            <a:avLst/>
          </a:prstGeom>
          <a:noFill/>
          <a:ln w="6350" cap="flat" cmpd="sng" algn="ctr">
            <a:solidFill>
              <a:sysClr val="windowText" lastClr="000000">
                <a:lumMod val="65000"/>
                <a:lumOff val="35000"/>
              </a:sysClr>
            </a:solidFill>
            <a:prstDash val="dash"/>
            <a:miter lim="800000"/>
          </a:ln>
          <a:effectLst/>
        </p:spPr>
      </p:cxnSp>
      <p:cxnSp>
        <p:nvCxnSpPr>
          <p:cNvPr id="60" name="直接连接符 59">
            <a:extLst>
              <a:ext uri="{FF2B5EF4-FFF2-40B4-BE49-F238E27FC236}">
                <a16:creationId xmlns:a16="http://schemas.microsoft.com/office/drawing/2014/main" id="{0F08B05B-BE95-417F-A6C9-69526A708C37}"/>
              </a:ext>
            </a:extLst>
          </p:cNvPr>
          <p:cNvCxnSpPr>
            <a:cxnSpLocks/>
          </p:cNvCxnSpPr>
          <p:nvPr/>
        </p:nvCxnSpPr>
        <p:spPr>
          <a:xfrm flipH="1">
            <a:off x="5774770" y="2637270"/>
            <a:ext cx="1549515" cy="0"/>
          </a:xfrm>
          <a:prstGeom prst="line">
            <a:avLst/>
          </a:prstGeom>
          <a:noFill/>
          <a:ln w="6350" cap="flat" cmpd="sng" algn="ctr">
            <a:solidFill>
              <a:sysClr val="windowText" lastClr="000000">
                <a:lumMod val="65000"/>
                <a:lumOff val="35000"/>
              </a:sysClr>
            </a:solidFill>
            <a:prstDash val="dash"/>
            <a:miter lim="800000"/>
          </a:ln>
          <a:effectLst/>
        </p:spPr>
      </p:cxnSp>
      <p:sp>
        <p:nvSpPr>
          <p:cNvPr id="12" name="文本框 11">
            <a:extLst>
              <a:ext uri="{FF2B5EF4-FFF2-40B4-BE49-F238E27FC236}">
                <a16:creationId xmlns:a16="http://schemas.microsoft.com/office/drawing/2014/main" id="{9B63B54D-A354-42F5-AC6D-BDCD8CB74837}"/>
              </a:ext>
            </a:extLst>
          </p:cNvPr>
          <p:cNvSpPr txBox="1"/>
          <p:nvPr/>
        </p:nvSpPr>
        <p:spPr>
          <a:xfrm>
            <a:off x="5979660" y="2359800"/>
            <a:ext cx="1263958" cy="276999"/>
          </a:xfrm>
          <a:prstGeom prst="rect">
            <a:avLst/>
          </a:prstGeom>
          <a:noFill/>
        </p:spPr>
        <p:txBody>
          <a:bodyPr wrap="square" rtlCol="0">
            <a:spAutoFit/>
          </a:bodyPr>
          <a:lstStyle/>
          <a:p>
            <a:r>
              <a:rPr lang="zh-CN" altLang="en-US" sz="1200" dirty="0">
                <a:solidFill>
                  <a:schemeClr val="tx1">
                    <a:lumMod val="50000"/>
                    <a:lumOff val="50000"/>
                  </a:schemeClr>
                </a:solidFill>
              </a:rPr>
              <a:t>上级纪检机关</a:t>
            </a:r>
          </a:p>
        </p:txBody>
      </p:sp>
      <p:cxnSp>
        <p:nvCxnSpPr>
          <p:cNvPr id="61" name="直接连接符 60">
            <a:extLst>
              <a:ext uri="{FF2B5EF4-FFF2-40B4-BE49-F238E27FC236}">
                <a16:creationId xmlns:a16="http://schemas.microsoft.com/office/drawing/2014/main" id="{FFCD9AEC-4E72-4190-AEB9-709B8B4C47F6}"/>
              </a:ext>
            </a:extLst>
          </p:cNvPr>
          <p:cNvCxnSpPr>
            <a:cxnSpLocks/>
          </p:cNvCxnSpPr>
          <p:nvPr/>
        </p:nvCxnSpPr>
        <p:spPr>
          <a:xfrm>
            <a:off x="7330756" y="2352991"/>
            <a:ext cx="0" cy="526353"/>
          </a:xfrm>
          <a:prstGeom prst="line">
            <a:avLst/>
          </a:prstGeom>
          <a:noFill/>
          <a:ln w="6350" cap="flat" cmpd="sng" algn="ctr">
            <a:solidFill>
              <a:sysClr val="windowText" lastClr="000000">
                <a:lumMod val="65000"/>
                <a:lumOff val="35000"/>
              </a:sysClr>
            </a:solidFill>
            <a:prstDash val="dash"/>
            <a:miter lim="800000"/>
          </a:ln>
          <a:effectLst/>
        </p:spPr>
      </p:cxnSp>
      <p:cxnSp>
        <p:nvCxnSpPr>
          <p:cNvPr id="62" name="直接连接符 61">
            <a:extLst>
              <a:ext uri="{FF2B5EF4-FFF2-40B4-BE49-F238E27FC236}">
                <a16:creationId xmlns:a16="http://schemas.microsoft.com/office/drawing/2014/main" id="{36C5A8D5-DB72-424D-A10B-2B67B2B8A6E8}"/>
              </a:ext>
            </a:extLst>
          </p:cNvPr>
          <p:cNvCxnSpPr>
            <a:cxnSpLocks/>
          </p:cNvCxnSpPr>
          <p:nvPr/>
        </p:nvCxnSpPr>
        <p:spPr>
          <a:xfrm flipH="1">
            <a:off x="5889248" y="1694873"/>
            <a:ext cx="4521281" cy="0"/>
          </a:xfrm>
          <a:prstGeom prst="line">
            <a:avLst/>
          </a:prstGeom>
          <a:noFill/>
          <a:ln w="6350" cap="flat" cmpd="sng" algn="ctr">
            <a:solidFill>
              <a:sysClr val="windowText" lastClr="000000">
                <a:lumMod val="65000"/>
                <a:lumOff val="35000"/>
              </a:sysClr>
            </a:solidFill>
            <a:prstDash val="dash"/>
            <a:miter lim="800000"/>
          </a:ln>
          <a:effectLst/>
        </p:spPr>
      </p:cxnSp>
      <p:cxnSp>
        <p:nvCxnSpPr>
          <p:cNvPr id="63" name="直接连接符 62">
            <a:extLst>
              <a:ext uri="{FF2B5EF4-FFF2-40B4-BE49-F238E27FC236}">
                <a16:creationId xmlns:a16="http://schemas.microsoft.com/office/drawing/2014/main" id="{2B9402EB-CEBA-4B8B-BFB8-68480A41FCF9}"/>
              </a:ext>
            </a:extLst>
          </p:cNvPr>
          <p:cNvCxnSpPr>
            <a:cxnSpLocks/>
          </p:cNvCxnSpPr>
          <p:nvPr/>
        </p:nvCxnSpPr>
        <p:spPr>
          <a:xfrm flipH="1">
            <a:off x="5915778" y="2161379"/>
            <a:ext cx="1666359" cy="0"/>
          </a:xfrm>
          <a:prstGeom prst="line">
            <a:avLst/>
          </a:prstGeom>
          <a:noFill/>
          <a:ln w="6350" cap="flat" cmpd="sng" algn="ctr">
            <a:solidFill>
              <a:sysClr val="windowText" lastClr="000000">
                <a:lumMod val="65000"/>
                <a:lumOff val="35000"/>
              </a:sysClr>
            </a:solidFill>
            <a:prstDash val="dash"/>
            <a:miter lim="800000"/>
          </a:ln>
          <a:effectLst/>
        </p:spPr>
      </p:cxnSp>
      <p:sp>
        <p:nvSpPr>
          <p:cNvPr id="64" name="文本框 63">
            <a:extLst>
              <a:ext uri="{FF2B5EF4-FFF2-40B4-BE49-F238E27FC236}">
                <a16:creationId xmlns:a16="http://schemas.microsoft.com/office/drawing/2014/main" id="{5BBE6AA7-57EC-43B5-B320-0806E0217B20}"/>
              </a:ext>
            </a:extLst>
          </p:cNvPr>
          <p:cNvSpPr txBox="1"/>
          <p:nvPr/>
        </p:nvSpPr>
        <p:spPr>
          <a:xfrm>
            <a:off x="5890038" y="1904923"/>
            <a:ext cx="1738042" cy="276999"/>
          </a:xfrm>
          <a:prstGeom prst="rect">
            <a:avLst/>
          </a:prstGeom>
          <a:noFill/>
        </p:spPr>
        <p:txBody>
          <a:bodyPr wrap="square" rtlCol="0">
            <a:spAutoFit/>
          </a:bodyPr>
          <a:lstStyle/>
          <a:p>
            <a:r>
              <a:rPr lang="zh-CN" altLang="en-US" sz="1200" dirty="0">
                <a:solidFill>
                  <a:schemeClr val="tx1">
                    <a:lumMod val="50000"/>
                    <a:lumOff val="50000"/>
                  </a:schemeClr>
                </a:solidFill>
              </a:rPr>
              <a:t>并及时向对方通报情况</a:t>
            </a:r>
          </a:p>
        </p:txBody>
      </p:sp>
      <p:cxnSp>
        <p:nvCxnSpPr>
          <p:cNvPr id="67" name="直接连接符 66">
            <a:extLst>
              <a:ext uri="{FF2B5EF4-FFF2-40B4-BE49-F238E27FC236}">
                <a16:creationId xmlns:a16="http://schemas.microsoft.com/office/drawing/2014/main" id="{DFCDDAD7-72B4-4AFB-90B4-3C57F40EAFFA}"/>
              </a:ext>
            </a:extLst>
          </p:cNvPr>
          <p:cNvCxnSpPr>
            <a:cxnSpLocks/>
          </p:cNvCxnSpPr>
          <p:nvPr/>
        </p:nvCxnSpPr>
        <p:spPr>
          <a:xfrm flipH="1">
            <a:off x="7330757" y="2891186"/>
            <a:ext cx="2131842" cy="0"/>
          </a:xfrm>
          <a:prstGeom prst="line">
            <a:avLst/>
          </a:prstGeom>
          <a:noFill/>
          <a:ln w="6350" cap="flat" cmpd="sng" algn="ctr">
            <a:solidFill>
              <a:sysClr val="windowText" lastClr="000000">
                <a:lumMod val="65000"/>
                <a:lumOff val="35000"/>
              </a:sysClr>
            </a:solidFill>
            <a:prstDash val="dash"/>
            <a:miter lim="800000"/>
          </a:ln>
          <a:effectLst/>
        </p:spPr>
      </p:cxnSp>
      <p:cxnSp>
        <p:nvCxnSpPr>
          <p:cNvPr id="69" name="直接连接符 68">
            <a:extLst>
              <a:ext uri="{FF2B5EF4-FFF2-40B4-BE49-F238E27FC236}">
                <a16:creationId xmlns:a16="http://schemas.microsoft.com/office/drawing/2014/main" id="{5D0A911D-BE50-46F6-BBDC-F541C89BDA09}"/>
              </a:ext>
            </a:extLst>
          </p:cNvPr>
          <p:cNvCxnSpPr>
            <a:cxnSpLocks/>
          </p:cNvCxnSpPr>
          <p:nvPr/>
        </p:nvCxnSpPr>
        <p:spPr>
          <a:xfrm flipH="1">
            <a:off x="7330756" y="2351900"/>
            <a:ext cx="3642045" cy="0"/>
          </a:xfrm>
          <a:prstGeom prst="line">
            <a:avLst/>
          </a:prstGeom>
          <a:noFill/>
          <a:ln w="6350" cap="flat" cmpd="sng" algn="ctr">
            <a:solidFill>
              <a:sysClr val="windowText" lastClr="000000">
                <a:lumMod val="65000"/>
                <a:lumOff val="35000"/>
              </a:sysClr>
            </a:solidFill>
            <a:prstDash val="dash"/>
            <a:miter lim="800000"/>
          </a:ln>
          <a:effectLst/>
        </p:spPr>
      </p:cxnSp>
      <p:sp>
        <p:nvSpPr>
          <p:cNvPr id="72" name="文本框 71">
            <a:extLst>
              <a:ext uri="{FF2B5EF4-FFF2-40B4-BE49-F238E27FC236}">
                <a16:creationId xmlns:a16="http://schemas.microsoft.com/office/drawing/2014/main" id="{5135F22E-740E-4B4F-B332-02A36DD2D540}"/>
              </a:ext>
            </a:extLst>
          </p:cNvPr>
          <p:cNvSpPr txBox="1"/>
          <p:nvPr/>
        </p:nvSpPr>
        <p:spPr>
          <a:xfrm>
            <a:off x="7525941" y="1946034"/>
            <a:ext cx="3918066" cy="461665"/>
          </a:xfrm>
          <a:prstGeom prst="rect">
            <a:avLst/>
          </a:prstGeom>
          <a:noFill/>
        </p:spPr>
        <p:txBody>
          <a:bodyPr wrap="square" rtlCol="0">
            <a:spAutoFit/>
          </a:bodyPr>
          <a:lstStyle/>
          <a:p>
            <a:r>
              <a:rPr lang="zh-CN" altLang="en-US" sz="1200" dirty="0">
                <a:solidFill>
                  <a:schemeClr val="tx1">
                    <a:lumMod val="50000"/>
                    <a:lumOff val="50000"/>
                  </a:schemeClr>
                </a:solidFill>
              </a:rPr>
              <a:t>有权指定下级纪检机关对其他下级纪检机关管辖的党组织和党员干部违纪问题进行执纪审查</a:t>
            </a:r>
          </a:p>
        </p:txBody>
      </p:sp>
      <p:sp>
        <p:nvSpPr>
          <p:cNvPr id="73" name="文本框 72">
            <a:extLst>
              <a:ext uri="{FF2B5EF4-FFF2-40B4-BE49-F238E27FC236}">
                <a16:creationId xmlns:a16="http://schemas.microsoft.com/office/drawing/2014/main" id="{3E29BB77-FD81-4A86-A572-E6BF13BDF89B}"/>
              </a:ext>
            </a:extLst>
          </p:cNvPr>
          <p:cNvSpPr txBox="1"/>
          <p:nvPr/>
        </p:nvSpPr>
        <p:spPr>
          <a:xfrm>
            <a:off x="7495329" y="2631342"/>
            <a:ext cx="2254416" cy="276999"/>
          </a:xfrm>
          <a:prstGeom prst="rect">
            <a:avLst/>
          </a:prstGeom>
          <a:noFill/>
        </p:spPr>
        <p:txBody>
          <a:bodyPr wrap="square" rtlCol="0">
            <a:spAutoFit/>
          </a:bodyPr>
          <a:lstStyle/>
          <a:p>
            <a:r>
              <a:rPr lang="zh-CN" altLang="en-US" sz="1200" dirty="0">
                <a:solidFill>
                  <a:schemeClr val="tx1">
                    <a:lumMod val="50000"/>
                    <a:lumOff val="50000"/>
                  </a:schemeClr>
                </a:solidFill>
              </a:rPr>
              <a:t>必要时也可直接进行执纪审查</a:t>
            </a:r>
          </a:p>
        </p:txBody>
      </p:sp>
      <p:cxnSp>
        <p:nvCxnSpPr>
          <p:cNvPr id="66" name="直接连接符 65">
            <a:extLst>
              <a:ext uri="{FF2B5EF4-FFF2-40B4-BE49-F238E27FC236}">
                <a16:creationId xmlns:a16="http://schemas.microsoft.com/office/drawing/2014/main" id="{9A2D5180-5C76-416D-9ED4-AD334172D51C}"/>
              </a:ext>
            </a:extLst>
          </p:cNvPr>
          <p:cNvCxnSpPr>
            <a:cxnSpLocks/>
          </p:cNvCxnSpPr>
          <p:nvPr/>
        </p:nvCxnSpPr>
        <p:spPr>
          <a:xfrm flipH="1">
            <a:off x="5874661" y="3236434"/>
            <a:ext cx="3496519" cy="17171"/>
          </a:xfrm>
          <a:prstGeom prst="line">
            <a:avLst/>
          </a:prstGeom>
          <a:noFill/>
          <a:ln w="6350" cap="flat" cmpd="sng" algn="ctr">
            <a:solidFill>
              <a:sysClr val="windowText" lastClr="000000">
                <a:lumMod val="65000"/>
                <a:lumOff val="35000"/>
              </a:sysClr>
            </a:solidFill>
            <a:prstDash val="dash"/>
            <a:miter lim="800000"/>
          </a:ln>
          <a:effectLst/>
        </p:spPr>
      </p:cxnSp>
      <p:cxnSp>
        <p:nvCxnSpPr>
          <p:cNvPr id="68" name="直接连接符 67">
            <a:extLst>
              <a:ext uri="{FF2B5EF4-FFF2-40B4-BE49-F238E27FC236}">
                <a16:creationId xmlns:a16="http://schemas.microsoft.com/office/drawing/2014/main" id="{B34A8093-0206-44F1-B06B-73054D1376A5}"/>
              </a:ext>
            </a:extLst>
          </p:cNvPr>
          <p:cNvCxnSpPr>
            <a:cxnSpLocks/>
          </p:cNvCxnSpPr>
          <p:nvPr/>
        </p:nvCxnSpPr>
        <p:spPr>
          <a:xfrm flipH="1">
            <a:off x="5898808" y="3663913"/>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70" name="直接连接符 69">
            <a:extLst>
              <a:ext uri="{FF2B5EF4-FFF2-40B4-BE49-F238E27FC236}">
                <a16:creationId xmlns:a16="http://schemas.microsoft.com/office/drawing/2014/main" id="{134CAA25-597F-4571-B477-CA2E688C62B3}"/>
              </a:ext>
            </a:extLst>
          </p:cNvPr>
          <p:cNvCxnSpPr>
            <a:cxnSpLocks/>
          </p:cNvCxnSpPr>
          <p:nvPr/>
        </p:nvCxnSpPr>
        <p:spPr>
          <a:xfrm flipH="1">
            <a:off x="5906171" y="4094328"/>
            <a:ext cx="1036939" cy="1"/>
          </a:xfrm>
          <a:prstGeom prst="line">
            <a:avLst/>
          </a:prstGeom>
          <a:noFill/>
          <a:ln w="6350" cap="flat" cmpd="sng" algn="ctr">
            <a:solidFill>
              <a:sysClr val="windowText" lastClr="000000">
                <a:lumMod val="65000"/>
                <a:lumOff val="35000"/>
              </a:sysClr>
            </a:solidFill>
            <a:prstDash val="dash"/>
            <a:miter lim="800000"/>
          </a:ln>
          <a:effectLst/>
        </p:spPr>
      </p:cxnSp>
      <p:sp>
        <p:nvSpPr>
          <p:cNvPr id="10" name="文本框 9">
            <a:extLst>
              <a:ext uri="{FF2B5EF4-FFF2-40B4-BE49-F238E27FC236}">
                <a16:creationId xmlns:a16="http://schemas.microsoft.com/office/drawing/2014/main" id="{68E7E9E3-4A0C-4599-981A-1631F0B26C20}"/>
              </a:ext>
            </a:extLst>
          </p:cNvPr>
          <p:cNvSpPr txBox="1"/>
          <p:nvPr/>
        </p:nvSpPr>
        <p:spPr>
          <a:xfrm>
            <a:off x="5879264" y="3003265"/>
            <a:ext cx="3696819" cy="276999"/>
          </a:xfrm>
          <a:prstGeom prst="rect">
            <a:avLst/>
          </a:prstGeom>
          <a:noFill/>
        </p:spPr>
        <p:txBody>
          <a:bodyPr wrap="square" rtlCol="0">
            <a:spAutoFit/>
          </a:bodyPr>
          <a:lstStyle/>
          <a:p>
            <a:r>
              <a:rPr lang="zh-CN" altLang="en-US" sz="1200" dirty="0">
                <a:solidFill>
                  <a:schemeClr val="tx1">
                    <a:lumMod val="50000"/>
                    <a:lumOff val="50000"/>
                  </a:schemeClr>
                </a:solidFill>
              </a:rPr>
              <a:t>对做出立案审查、给予党纪政纪处分等重要事项</a:t>
            </a:r>
          </a:p>
        </p:txBody>
      </p:sp>
      <p:sp>
        <p:nvSpPr>
          <p:cNvPr id="13" name="文本框 12">
            <a:extLst>
              <a:ext uri="{FF2B5EF4-FFF2-40B4-BE49-F238E27FC236}">
                <a16:creationId xmlns:a16="http://schemas.microsoft.com/office/drawing/2014/main" id="{677EA9B1-0D85-4A19-85B4-3666B76A22E6}"/>
              </a:ext>
            </a:extLst>
          </p:cNvPr>
          <p:cNvSpPr txBox="1"/>
          <p:nvPr/>
        </p:nvSpPr>
        <p:spPr>
          <a:xfrm>
            <a:off x="5938797" y="3423688"/>
            <a:ext cx="1086748" cy="276999"/>
          </a:xfrm>
          <a:prstGeom prst="rect">
            <a:avLst/>
          </a:prstGeom>
          <a:noFill/>
        </p:spPr>
        <p:txBody>
          <a:bodyPr wrap="square" rtlCol="0">
            <a:spAutoFit/>
          </a:bodyPr>
          <a:lstStyle/>
          <a:p>
            <a:r>
              <a:rPr lang="zh-CN" altLang="en-US" sz="1200" dirty="0">
                <a:solidFill>
                  <a:schemeClr val="tx1">
                    <a:lumMod val="50000"/>
                    <a:lumOff val="50000"/>
                  </a:schemeClr>
                </a:solidFill>
              </a:rPr>
              <a:t>重要事项</a:t>
            </a:r>
          </a:p>
        </p:txBody>
      </p:sp>
      <p:sp>
        <p:nvSpPr>
          <p:cNvPr id="20" name="文本框 19">
            <a:extLst>
              <a:ext uri="{FF2B5EF4-FFF2-40B4-BE49-F238E27FC236}">
                <a16:creationId xmlns:a16="http://schemas.microsoft.com/office/drawing/2014/main" id="{8D556204-40E7-4F5B-AD7A-C18910E0F6C3}"/>
              </a:ext>
            </a:extLst>
          </p:cNvPr>
          <p:cNvSpPr txBox="1"/>
          <p:nvPr/>
        </p:nvSpPr>
        <p:spPr>
          <a:xfrm>
            <a:off x="5938797" y="3843599"/>
            <a:ext cx="1544529" cy="276999"/>
          </a:xfrm>
          <a:prstGeom prst="rect">
            <a:avLst/>
          </a:prstGeom>
          <a:noFill/>
        </p:spPr>
        <p:txBody>
          <a:bodyPr wrap="square" rtlCol="0">
            <a:spAutoFit/>
          </a:bodyPr>
          <a:lstStyle/>
          <a:p>
            <a:r>
              <a:rPr lang="zh-CN" altLang="en-US" sz="1200" dirty="0">
                <a:solidFill>
                  <a:schemeClr val="tx1">
                    <a:lumMod val="50000"/>
                    <a:lumOff val="50000"/>
                  </a:schemeClr>
                </a:solidFill>
              </a:rPr>
              <a:t>民主集中制</a:t>
            </a:r>
          </a:p>
        </p:txBody>
      </p:sp>
      <p:cxnSp>
        <p:nvCxnSpPr>
          <p:cNvPr id="71" name="直接连接符 70">
            <a:extLst>
              <a:ext uri="{FF2B5EF4-FFF2-40B4-BE49-F238E27FC236}">
                <a16:creationId xmlns:a16="http://schemas.microsoft.com/office/drawing/2014/main" id="{7B3F20B2-36F7-4FE1-9BBB-7719422B38C4}"/>
              </a:ext>
            </a:extLst>
          </p:cNvPr>
          <p:cNvCxnSpPr>
            <a:cxnSpLocks/>
          </p:cNvCxnSpPr>
          <p:nvPr/>
        </p:nvCxnSpPr>
        <p:spPr>
          <a:xfrm>
            <a:off x="9371180" y="3101379"/>
            <a:ext cx="0" cy="422210"/>
          </a:xfrm>
          <a:prstGeom prst="line">
            <a:avLst/>
          </a:prstGeom>
          <a:noFill/>
          <a:ln w="6350" cap="flat" cmpd="sng" algn="ctr">
            <a:solidFill>
              <a:sysClr val="windowText" lastClr="000000">
                <a:lumMod val="65000"/>
                <a:lumOff val="35000"/>
              </a:sysClr>
            </a:solidFill>
            <a:prstDash val="dash"/>
            <a:miter lim="800000"/>
          </a:ln>
          <a:effectLst/>
        </p:spPr>
      </p:cxnSp>
      <p:cxnSp>
        <p:nvCxnSpPr>
          <p:cNvPr id="74" name="直接连接符 73">
            <a:extLst>
              <a:ext uri="{FF2B5EF4-FFF2-40B4-BE49-F238E27FC236}">
                <a16:creationId xmlns:a16="http://schemas.microsoft.com/office/drawing/2014/main" id="{30F7FC61-6701-4101-98A6-1351DC62BEB4}"/>
              </a:ext>
            </a:extLst>
          </p:cNvPr>
          <p:cNvCxnSpPr>
            <a:cxnSpLocks/>
          </p:cNvCxnSpPr>
          <p:nvPr/>
        </p:nvCxnSpPr>
        <p:spPr>
          <a:xfrm flipH="1">
            <a:off x="9371181" y="3101379"/>
            <a:ext cx="664501" cy="0"/>
          </a:xfrm>
          <a:prstGeom prst="line">
            <a:avLst/>
          </a:prstGeom>
          <a:noFill/>
          <a:ln w="6350" cap="flat" cmpd="sng" algn="ctr">
            <a:solidFill>
              <a:sysClr val="windowText" lastClr="000000">
                <a:lumMod val="65000"/>
                <a:lumOff val="35000"/>
              </a:sysClr>
            </a:solidFill>
            <a:prstDash val="dash"/>
            <a:miter lim="800000"/>
          </a:ln>
          <a:effectLst/>
        </p:spPr>
      </p:cxnSp>
      <p:cxnSp>
        <p:nvCxnSpPr>
          <p:cNvPr id="75" name="直接连接符 74">
            <a:extLst>
              <a:ext uri="{FF2B5EF4-FFF2-40B4-BE49-F238E27FC236}">
                <a16:creationId xmlns:a16="http://schemas.microsoft.com/office/drawing/2014/main" id="{4A05F4EB-9490-4CBD-99FC-CA00B63F4C01}"/>
              </a:ext>
            </a:extLst>
          </p:cNvPr>
          <p:cNvCxnSpPr>
            <a:cxnSpLocks/>
          </p:cNvCxnSpPr>
          <p:nvPr/>
        </p:nvCxnSpPr>
        <p:spPr>
          <a:xfrm flipH="1">
            <a:off x="9336159" y="3523589"/>
            <a:ext cx="2148739" cy="0"/>
          </a:xfrm>
          <a:prstGeom prst="line">
            <a:avLst/>
          </a:prstGeom>
          <a:noFill/>
          <a:ln w="6350" cap="flat" cmpd="sng" algn="ctr">
            <a:solidFill>
              <a:sysClr val="windowText" lastClr="000000">
                <a:lumMod val="65000"/>
                <a:lumOff val="35000"/>
              </a:sysClr>
            </a:solidFill>
            <a:prstDash val="dash"/>
            <a:miter lim="800000"/>
          </a:ln>
          <a:effectLst/>
        </p:spPr>
      </p:cxnSp>
      <p:sp>
        <p:nvSpPr>
          <p:cNvPr id="36" name="文本框 35">
            <a:extLst>
              <a:ext uri="{FF2B5EF4-FFF2-40B4-BE49-F238E27FC236}">
                <a16:creationId xmlns:a16="http://schemas.microsoft.com/office/drawing/2014/main" id="{1561BA00-93FF-4E1C-A8B0-4DC142CAC274}"/>
              </a:ext>
            </a:extLst>
          </p:cNvPr>
          <p:cNvSpPr txBox="1"/>
          <p:nvPr/>
        </p:nvSpPr>
        <p:spPr>
          <a:xfrm>
            <a:off x="9462599" y="2870384"/>
            <a:ext cx="755162" cy="276999"/>
          </a:xfrm>
          <a:prstGeom prst="rect">
            <a:avLst/>
          </a:prstGeom>
          <a:noFill/>
        </p:spPr>
        <p:txBody>
          <a:bodyPr wrap="square" rtlCol="0">
            <a:spAutoFit/>
          </a:bodyPr>
          <a:lstStyle/>
          <a:p>
            <a:r>
              <a:rPr lang="zh-CN" altLang="en-US" sz="1200" dirty="0">
                <a:solidFill>
                  <a:schemeClr val="tx1">
                    <a:lumMod val="50000"/>
                    <a:lumOff val="50000"/>
                  </a:schemeClr>
                </a:solidFill>
              </a:rPr>
              <a:t>报告</a:t>
            </a:r>
          </a:p>
        </p:txBody>
      </p:sp>
      <p:cxnSp>
        <p:nvCxnSpPr>
          <p:cNvPr id="76" name="直接连接符 75">
            <a:extLst>
              <a:ext uri="{FF2B5EF4-FFF2-40B4-BE49-F238E27FC236}">
                <a16:creationId xmlns:a16="http://schemas.microsoft.com/office/drawing/2014/main" id="{6ADB3F62-DF18-4AE3-B3F0-42257EFE4598}"/>
              </a:ext>
            </a:extLst>
          </p:cNvPr>
          <p:cNvCxnSpPr>
            <a:cxnSpLocks/>
          </p:cNvCxnSpPr>
          <p:nvPr/>
        </p:nvCxnSpPr>
        <p:spPr>
          <a:xfrm>
            <a:off x="10046094" y="2908341"/>
            <a:ext cx="0" cy="322309"/>
          </a:xfrm>
          <a:prstGeom prst="line">
            <a:avLst/>
          </a:prstGeom>
          <a:noFill/>
          <a:ln w="6350" cap="flat" cmpd="sng" algn="ctr">
            <a:solidFill>
              <a:sysClr val="windowText" lastClr="000000">
                <a:lumMod val="65000"/>
                <a:lumOff val="35000"/>
              </a:sysClr>
            </a:solidFill>
            <a:prstDash val="dash"/>
            <a:miter lim="800000"/>
          </a:ln>
          <a:effectLst/>
        </p:spPr>
      </p:cxnSp>
      <p:cxnSp>
        <p:nvCxnSpPr>
          <p:cNvPr id="77" name="直接连接符 76">
            <a:extLst>
              <a:ext uri="{FF2B5EF4-FFF2-40B4-BE49-F238E27FC236}">
                <a16:creationId xmlns:a16="http://schemas.microsoft.com/office/drawing/2014/main" id="{627FDEC5-130C-4124-86CA-751D620752AA}"/>
              </a:ext>
            </a:extLst>
          </p:cNvPr>
          <p:cNvCxnSpPr>
            <a:cxnSpLocks/>
          </p:cNvCxnSpPr>
          <p:nvPr/>
        </p:nvCxnSpPr>
        <p:spPr>
          <a:xfrm flipH="1">
            <a:off x="10046094" y="2908341"/>
            <a:ext cx="233807" cy="0"/>
          </a:xfrm>
          <a:prstGeom prst="line">
            <a:avLst/>
          </a:prstGeom>
          <a:noFill/>
          <a:ln w="6350" cap="flat" cmpd="sng" algn="ctr">
            <a:solidFill>
              <a:sysClr val="windowText" lastClr="000000">
                <a:lumMod val="65000"/>
                <a:lumOff val="35000"/>
              </a:sysClr>
            </a:solidFill>
            <a:prstDash val="dash"/>
            <a:miter lim="800000"/>
          </a:ln>
          <a:effectLst/>
        </p:spPr>
      </p:cxnSp>
      <p:cxnSp>
        <p:nvCxnSpPr>
          <p:cNvPr id="78" name="直接连接符 77">
            <a:extLst>
              <a:ext uri="{FF2B5EF4-FFF2-40B4-BE49-F238E27FC236}">
                <a16:creationId xmlns:a16="http://schemas.microsoft.com/office/drawing/2014/main" id="{D1AC6BD5-D023-48CC-A9FD-E811EBFDF11B}"/>
              </a:ext>
            </a:extLst>
          </p:cNvPr>
          <p:cNvCxnSpPr>
            <a:cxnSpLocks/>
          </p:cNvCxnSpPr>
          <p:nvPr/>
        </p:nvCxnSpPr>
        <p:spPr>
          <a:xfrm flipH="1">
            <a:off x="10046094" y="3218780"/>
            <a:ext cx="233807" cy="0"/>
          </a:xfrm>
          <a:prstGeom prst="line">
            <a:avLst/>
          </a:prstGeom>
          <a:noFill/>
          <a:ln w="6350" cap="flat" cmpd="sng" algn="ctr">
            <a:solidFill>
              <a:sysClr val="windowText" lastClr="000000">
                <a:lumMod val="65000"/>
                <a:lumOff val="35000"/>
              </a:sysClr>
            </a:solidFill>
            <a:prstDash val="dash"/>
            <a:miter lim="800000"/>
          </a:ln>
          <a:effectLst/>
        </p:spPr>
      </p:cxnSp>
      <p:sp>
        <p:nvSpPr>
          <p:cNvPr id="53" name="文本框 52">
            <a:extLst>
              <a:ext uri="{FF2B5EF4-FFF2-40B4-BE49-F238E27FC236}">
                <a16:creationId xmlns:a16="http://schemas.microsoft.com/office/drawing/2014/main" id="{3611A2FF-E51B-400C-8055-4EA4BF67B0A4}"/>
              </a:ext>
            </a:extLst>
          </p:cNvPr>
          <p:cNvSpPr txBox="1"/>
          <p:nvPr/>
        </p:nvSpPr>
        <p:spPr>
          <a:xfrm>
            <a:off x="10210548" y="2757767"/>
            <a:ext cx="820720" cy="261610"/>
          </a:xfrm>
          <a:prstGeom prst="rect">
            <a:avLst/>
          </a:prstGeom>
          <a:noFill/>
        </p:spPr>
        <p:txBody>
          <a:bodyPr wrap="square" rtlCol="0">
            <a:spAutoFit/>
          </a:bodyPr>
          <a:lstStyle/>
          <a:p>
            <a:r>
              <a:rPr lang="zh-CN" altLang="en-US" sz="1100" dirty="0">
                <a:solidFill>
                  <a:schemeClr val="tx1">
                    <a:lumMod val="50000"/>
                    <a:lumOff val="50000"/>
                  </a:schemeClr>
                </a:solidFill>
              </a:rPr>
              <a:t>同级党委</a:t>
            </a:r>
          </a:p>
        </p:txBody>
      </p:sp>
      <p:sp>
        <p:nvSpPr>
          <p:cNvPr id="79" name="文本框 78">
            <a:extLst>
              <a:ext uri="{FF2B5EF4-FFF2-40B4-BE49-F238E27FC236}">
                <a16:creationId xmlns:a16="http://schemas.microsoft.com/office/drawing/2014/main" id="{06CE2D84-15DE-4D7A-B535-134D04286A79}"/>
              </a:ext>
            </a:extLst>
          </p:cNvPr>
          <p:cNvSpPr txBox="1"/>
          <p:nvPr/>
        </p:nvSpPr>
        <p:spPr>
          <a:xfrm>
            <a:off x="10204569" y="3058916"/>
            <a:ext cx="820720" cy="261610"/>
          </a:xfrm>
          <a:prstGeom prst="rect">
            <a:avLst/>
          </a:prstGeom>
          <a:noFill/>
        </p:spPr>
        <p:txBody>
          <a:bodyPr wrap="square" rtlCol="0">
            <a:spAutoFit/>
          </a:bodyPr>
          <a:lstStyle/>
          <a:p>
            <a:r>
              <a:rPr lang="zh-CN" altLang="en-US" sz="1100" dirty="0">
                <a:solidFill>
                  <a:schemeClr val="tx1">
                    <a:lumMod val="50000"/>
                    <a:lumOff val="50000"/>
                  </a:schemeClr>
                </a:solidFill>
              </a:rPr>
              <a:t>上级党委</a:t>
            </a:r>
          </a:p>
        </p:txBody>
      </p:sp>
      <p:sp>
        <p:nvSpPr>
          <p:cNvPr id="80" name="文本框 79">
            <a:extLst>
              <a:ext uri="{FF2B5EF4-FFF2-40B4-BE49-F238E27FC236}">
                <a16:creationId xmlns:a16="http://schemas.microsoft.com/office/drawing/2014/main" id="{ED7FC7F5-5ADA-40D3-A350-92A4547FE8C1}"/>
              </a:ext>
            </a:extLst>
          </p:cNvPr>
          <p:cNvSpPr txBox="1"/>
          <p:nvPr/>
        </p:nvSpPr>
        <p:spPr>
          <a:xfrm>
            <a:off x="9458231" y="3270189"/>
            <a:ext cx="2308718" cy="276999"/>
          </a:xfrm>
          <a:prstGeom prst="rect">
            <a:avLst/>
          </a:prstGeom>
          <a:noFill/>
        </p:spPr>
        <p:txBody>
          <a:bodyPr wrap="square" rtlCol="0">
            <a:spAutoFit/>
          </a:bodyPr>
          <a:lstStyle/>
          <a:p>
            <a:r>
              <a:rPr lang="zh-CN" altLang="en-US" sz="1200" dirty="0">
                <a:solidFill>
                  <a:schemeClr val="tx1">
                    <a:lumMod val="50000"/>
                    <a:lumOff val="50000"/>
                  </a:schemeClr>
                </a:solidFill>
              </a:rPr>
              <a:t>形成明确意见后再行文请示</a:t>
            </a:r>
          </a:p>
        </p:txBody>
      </p:sp>
      <p:sp>
        <p:nvSpPr>
          <p:cNvPr id="82" name="文本框 81">
            <a:extLst>
              <a:ext uri="{FF2B5EF4-FFF2-40B4-BE49-F238E27FC236}">
                <a16:creationId xmlns:a16="http://schemas.microsoft.com/office/drawing/2014/main" id="{B8677840-A24E-4994-BFF5-DC47488DB95A}"/>
              </a:ext>
            </a:extLst>
          </p:cNvPr>
          <p:cNvSpPr txBox="1"/>
          <p:nvPr/>
        </p:nvSpPr>
        <p:spPr>
          <a:xfrm>
            <a:off x="6865743" y="3504334"/>
            <a:ext cx="1153336" cy="276999"/>
          </a:xfrm>
          <a:prstGeom prst="rect">
            <a:avLst/>
          </a:prstGeom>
          <a:noFill/>
        </p:spPr>
        <p:txBody>
          <a:bodyPr wrap="square" rtlCol="0">
            <a:spAutoFit/>
          </a:bodyPr>
          <a:lstStyle/>
          <a:p>
            <a:r>
              <a:rPr lang="zh-CN" altLang="en-US" sz="1200" dirty="0">
                <a:solidFill>
                  <a:schemeClr val="tx1">
                    <a:lumMod val="50000"/>
                    <a:lumOff val="50000"/>
                  </a:schemeClr>
                </a:solidFill>
              </a:rPr>
              <a:t>应当及时报告</a:t>
            </a:r>
          </a:p>
        </p:txBody>
      </p:sp>
      <p:cxnSp>
        <p:nvCxnSpPr>
          <p:cNvPr id="83" name="直接连接符 82">
            <a:extLst>
              <a:ext uri="{FF2B5EF4-FFF2-40B4-BE49-F238E27FC236}">
                <a16:creationId xmlns:a16="http://schemas.microsoft.com/office/drawing/2014/main" id="{CF3090EE-4660-41FA-BE08-E1D6C67AA823}"/>
              </a:ext>
            </a:extLst>
          </p:cNvPr>
          <p:cNvCxnSpPr>
            <a:cxnSpLocks/>
          </p:cNvCxnSpPr>
          <p:nvPr/>
        </p:nvCxnSpPr>
        <p:spPr>
          <a:xfrm>
            <a:off x="7892616" y="3504334"/>
            <a:ext cx="0" cy="339265"/>
          </a:xfrm>
          <a:prstGeom prst="line">
            <a:avLst/>
          </a:prstGeom>
          <a:noFill/>
          <a:ln w="6350" cap="flat" cmpd="sng" algn="ctr">
            <a:solidFill>
              <a:sysClr val="windowText" lastClr="000000">
                <a:lumMod val="65000"/>
                <a:lumOff val="35000"/>
              </a:sysClr>
            </a:solidFill>
            <a:prstDash val="dash"/>
            <a:miter lim="800000"/>
          </a:ln>
          <a:effectLst/>
        </p:spPr>
      </p:cxnSp>
      <p:cxnSp>
        <p:nvCxnSpPr>
          <p:cNvPr id="86" name="直接连接符 85">
            <a:extLst>
              <a:ext uri="{FF2B5EF4-FFF2-40B4-BE49-F238E27FC236}">
                <a16:creationId xmlns:a16="http://schemas.microsoft.com/office/drawing/2014/main" id="{F7B3A45E-960E-48A6-8086-E5C15CA35A51}"/>
              </a:ext>
            </a:extLst>
          </p:cNvPr>
          <p:cNvCxnSpPr>
            <a:cxnSpLocks/>
          </p:cNvCxnSpPr>
          <p:nvPr/>
        </p:nvCxnSpPr>
        <p:spPr>
          <a:xfrm flipH="1">
            <a:off x="7882824" y="3491923"/>
            <a:ext cx="592561" cy="0"/>
          </a:xfrm>
          <a:prstGeom prst="line">
            <a:avLst/>
          </a:prstGeom>
          <a:noFill/>
          <a:ln w="6350" cap="flat" cmpd="sng" algn="ctr">
            <a:solidFill>
              <a:sysClr val="windowText" lastClr="000000">
                <a:lumMod val="65000"/>
                <a:lumOff val="35000"/>
              </a:sysClr>
            </a:solidFill>
            <a:prstDash val="dash"/>
            <a:miter lim="800000"/>
          </a:ln>
          <a:effectLst/>
        </p:spPr>
      </p:cxnSp>
      <p:cxnSp>
        <p:nvCxnSpPr>
          <p:cNvPr id="88" name="直接连接符 87">
            <a:extLst>
              <a:ext uri="{FF2B5EF4-FFF2-40B4-BE49-F238E27FC236}">
                <a16:creationId xmlns:a16="http://schemas.microsoft.com/office/drawing/2014/main" id="{BB9C3106-AAF9-4A24-A11E-B83D3EB67F84}"/>
              </a:ext>
            </a:extLst>
          </p:cNvPr>
          <p:cNvCxnSpPr>
            <a:cxnSpLocks/>
          </p:cNvCxnSpPr>
          <p:nvPr/>
        </p:nvCxnSpPr>
        <p:spPr>
          <a:xfrm flipH="1">
            <a:off x="7892616" y="3843599"/>
            <a:ext cx="592561" cy="0"/>
          </a:xfrm>
          <a:prstGeom prst="line">
            <a:avLst/>
          </a:prstGeom>
          <a:noFill/>
          <a:ln w="6350" cap="flat" cmpd="sng" algn="ctr">
            <a:solidFill>
              <a:sysClr val="windowText" lastClr="000000">
                <a:lumMod val="65000"/>
                <a:lumOff val="35000"/>
              </a:sysClr>
            </a:solidFill>
            <a:prstDash val="dash"/>
            <a:miter lim="800000"/>
          </a:ln>
          <a:effectLst/>
        </p:spPr>
      </p:cxnSp>
      <p:sp>
        <p:nvSpPr>
          <p:cNvPr id="90" name="文本框 89">
            <a:extLst>
              <a:ext uri="{FF2B5EF4-FFF2-40B4-BE49-F238E27FC236}">
                <a16:creationId xmlns:a16="http://schemas.microsoft.com/office/drawing/2014/main" id="{F0465BDB-88E6-4D69-B526-E4BDD6827F71}"/>
              </a:ext>
            </a:extLst>
          </p:cNvPr>
          <p:cNvSpPr txBox="1"/>
          <p:nvPr/>
        </p:nvSpPr>
        <p:spPr>
          <a:xfrm>
            <a:off x="7937546" y="3256418"/>
            <a:ext cx="781881" cy="276999"/>
          </a:xfrm>
          <a:prstGeom prst="rect">
            <a:avLst/>
          </a:prstGeom>
          <a:noFill/>
        </p:spPr>
        <p:txBody>
          <a:bodyPr wrap="square" rtlCol="0">
            <a:spAutoFit/>
          </a:bodyPr>
          <a:lstStyle/>
          <a:p>
            <a:r>
              <a:rPr lang="zh-CN" altLang="en-US" sz="1200" dirty="0">
                <a:solidFill>
                  <a:schemeClr val="tx1">
                    <a:lumMod val="50000"/>
                    <a:lumOff val="50000"/>
                  </a:schemeClr>
                </a:solidFill>
              </a:rPr>
              <a:t>结果</a:t>
            </a:r>
          </a:p>
        </p:txBody>
      </p:sp>
      <p:sp>
        <p:nvSpPr>
          <p:cNvPr id="91" name="文本框 90">
            <a:extLst>
              <a:ext uri="{FF2B5EF4-FFF2-40B4-BE49-F238E27FC236}">
                <a16:creationId xmlns:a16="http://schemas.microsoft.com/office/drawing/2014/main" id="{205B0823-0306-460E-9B6D-51F3382C905D}"/>
              </a:ext>
            </a:extLst>
          </p:cNvPr>
          <p:cNvSpPr txBox="1"/>
          <p:nvPr/>
        </p:nvSpPr>
        <p:spPr>
          <a:xfrm>
            <a:off x="7945544" y="3603763"/>
            <a:ext cx="781881" cy="276999"/>
          </a:xfrm>
          <a:prstGeom prst="rect">
            <a:avLst/>
          </a:prstGeom>
          <a:noFill/>
        </p:spPr>
        <p:txBody>
          <a:bodyPr wrap="square" rtlCol="0">
            <a:spAutoFit/>
          </a:bodyPr>
          <a:lstStyle/>
          <a:p>
            <a:r>
              <a:rPr lang="zh-CN" altLang="en-US" sz="1200" dirty="0">
                <a:solidFill>
                  <a:schemeClr val="tx1">
                    <a:lumMod val="50000"/>
                    <a:lumOff val="50000"/>
                  </a:schemeClr>
                </a:solidFill>
              </a:rPr>
              <a:t>过程</a:t>
            </a:r>
          </a:p>
        </p:txBody>
      </p:sp>
      <p:sp>
        <p:nvSpPr>
          <p:cNvPr id="92" name="左大括号 91">
            <a:extLst>
              <a:ext uri="{FF2B5EF4-FFF2-40B4-BE49-F238E27FC236}">
                <a16:creationId xmlns:a16="http://schemas.microsoft.com/office/drawing/2014/main" id="{DEA0E0DF-91B7-4554-94E0-5C061D87C314}"/>
              </a:ext>
            </a:extLst>
          </p:cNvPr>
          <p:cNvSpPr/>
          <p:nvPr/>
        </p:nvSpPr>
        <p:spPr>
          <a:xfrm>
            <a:off x="5785410" y="4522267"/>
            <a:ext cx="55842" cy="680378"/>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93" name="文本框 92">
            <a:extLst>
              <a:ext uri="{FF2B5EF4-FFF2-40B4-BE49-F238E27FC236}">
                <a16:creationId xmlns:a16="http://schemas.microsoft.com/office/drawing/2014/main" id="{FA151B54-E96F-4FDB-BA25-52ABE58CAA0E}"/>
              </a:ext>
            </a:extLst>
          </p:cNvPr>
          <p:cNvSpPr txBox="1"/>
          <p:nvPr/>
        </p:nvSpPr>
        <p:spPr>
          <a:xfrm>
            <a:off x="6867335" y="3874257"/>
            <a:ext cx="3270599" cy="461665"/>
          </a:xfrm>
          <a:prstGeom prst="rect">
            <a:avLst/>
          </a:prstGeom>
          <a:noFill/>
        </p:spPr>
        <p:txBody>
          <a:bodyPr wrap="square" rtlCol="0">
            <a:spAutoFit/>
          </a:bodyPr>
          <a:lstStyle/>
          <a:p>
            <a:r>
              <a:rPr lang="zh-CN" altLang="en-US" sz="1200" dirty="0">
                <a:solidFill>
                  <a:schemeClr val="tx1">
                    <a:lumMod val="50000"/>
                    <a:lumOff val="50000"/>
                  </a:schemeClr>
                </a:solidFill>
              </a:rPr>
              <a:t>线索处置、谈话函询、初步核实、立案审查、案件审理、处置执行中的重要问题</a:t>
            </a:r>
          </a:p>
        </p:txBody>
      </p:sp>
      <p:cxnSp>
        <p:nvCxnSpPr>
          <p:cNvPr id="94" name="直接连接符 93">
            <a:extLst>
              <a:ext uri="{FF2B5EF4-FFF2-40B4-BE49-F238E27FC236}">
                <a16:creationId xmlns:a16="http://schemas.microsoft.com/office/drawing/2014/main" id="{FCF1E229-794E-48AE-9AE9-89F2FDEA6A85}"/>
              </a:ext>
            </a:extLst>
          </p:cNvPr>
          <p:cNvCxnSpPr>
            <a:cxnSpLocks/>
          </p:cNvCxnSpPr>
          <p:nvPr/>
        </p:nvCxnSpPr>
        <p:spPr>
          <a:xfrm>
            <a:off x="9926824" y="3781333"/>
            <a:ext cx="0" cy="554589"/>
          </a:xfrm>
          <a:prstGeom prst="line">
            <a:avLst/>
          </a:prstGeom>
          <a:noFill/>
          <a:ln w="6350" cap="flat" cmpd="sng" algn="ctr">
            <a:solidFill>
              <a:sysClr val="windowText" lastClr="000000">
                <a:lumMod val="65000"/>
                <a:lumOff val="35000"/>
              </a:sysClr>
            </a:solidFill>
            <a:prstDash val="dash"/>
            <a:miter lim="800000"/>
          </a:ln>
          <a:effectLst/>
        </p:spPr>
      </p:cxnSp>
      <p:cxnSp>
        <p:nvCxnSpPr>
          <p:cNvPr id="97" name="直接连接符 96">
            <a:extLst>
              <a:ext uri="{FF2B5EF4-FFF2-40B4-BE49-F238E27FC236}">
                <a16:creationId xmlns:a16="http://schemas.microsoft.com/office/drawing/2014/main" id="{2C79DAEF-7638-49D7-978B-B766CA3E4371}"/>
              </a:ext>
            </a:extLst>
          </p:cNvPr>
          <p:cNvCxnSpPr>
            <a:cxnSpLocks/>
          </p:cNvCxnSpPr>
          <p:nvPr/>
        </p:nvCxnSpPr>
        <p:spPr>
          <a:xfrm flipH="1">
            <a:off x="9926825" y="3781333"/>
            <a:ext cx="1045976" cy="0"/>
          </a:xfrm>
          <a:prstGeom prst="line">
            <a:avLst/>
          </a:prstGeom>
          <a:noFill/>
          <a:ln w="6350" cap="flat" cmpd="sng" algn="ctr">
            <a:solidFill>
              <a:sysClr val="windowText" lastClr="000000">
                <a:lumMod val="65000"/>
                <a:lumOff val="35000"/>
              </a:sysClr>
            </a:solidFill>
            <a:prstDash val="dash"/>
            <a:miter lim="800000"/>
          </a:ln>
          <a:effectLst/>
        </p:spPr>
      </p:cxnSp>
      <p:cxnSp>
        <p:nvCxnSpPr>
          <p:cNvPr id="99" name="直接连接符 98">
            <a:extLst>
              <a:ext uri="{FF2B5EF4-FFF2-40B4-BE49-F238E27FC236}">
                <a16:creationId xmlns:a16="http://schemas.microsoft.com/office/drawing/2014/main" id="{2125472C-4F61-4340-9905-05BFDF02327B}"/>
              </a:ext>
            </a:extLst>
          </p:cNvPr>
          <p:cNvCxnSpPr>
            <a:cxnSpLocks/>
          </p:cNvCxnSpPr>
          <p:nvPr/>
        </p:nvCxnSpPr>
        <p:spPr>
          <a:xfrm flipH="1">
            <a:off x="9921155" y="4335922"/>
            <a:ext cx="1051646" cy="0"/>
          </a:xfrm>
          <a:prstGeom prst="line">
            <a:avLst/>
          </a:prstGeom>
          <a:noFill/>
          <a:ln w="6350" cap="flat" cmpd="sng" algn="ctr">
            <a:solidFill>
              <a:sysClr val="windowText" lastClr="000000">
                <a:lumMod val="65000"/>
                <a:lumOff val="35000"/>
              </a:sysClr>
            </a:solidFill>
            <a:prstDash val="dash"/>
            <a:miter lim="800000"/>
          </a:ln>
          <a:effectLst/>
        </p:spPr>
      </p:cxnSp>
      <p:sp>
        <p:nvSpPr>
          <p:cNvPr id="102" name="文本框 101">
            <a:extLst>
              <a:ext uri="{FF2B5EF4-FFF2-40B4-BE49-F238E27FC236}">
                <a16:creationId xmlns:a16="http://schemas.microsoft.com/office/drawing/2014/main" id="{BCD8BA74-7380-49BC-9439-E5851A851DFE}"/>
              </a:ext>
            </a:extLst>
          </p:cNvPr>
          <p:cNvSpPr txBox="1"/>
          <p:nvPr/>
        </p:nvSpPr>
        <p:spPr>
          <a:xfrm>
            <a:off x="9965234" y="3532693"/>
            <a:ext cx="1271513" cy="276999"/>
          </a:xfrm>
          <a:prstGeom prst="rect">
            <a:avLst/>
          </a:prstGeom>
          <a:noFill/>
        </p:spPr>
        <p:txBody>
          <a:bodyPr wrap="square" rtlCol="0">
            <a:spAutoFit/>
          </a:bodyPr>
          <a:lstStyle/>
          <a:p>
            <a:r>
              <a:rPr lang="zh-CN" altLang="en-US" sz="1200" dirty="0">
                <a:solidFill>
                  <a:schemeClr val="tx1">
                    <a:lumMod val="50000"/>
                    <a:lumOff val="50000"/>
                  </a:schemeClr>
                </a:solidFill>
              </a:rPr>
              <a:t>经集体研究后</a:t>
            </a:r>
          </a:p>
        </p:txBody>
      </p:sp>
      <p:sp>
        <p:nvSpPr>
          <p:cNvPr id="103" name="文本框 102">
            <a:extLst>
              <a:ext uri="{FF2B5EF4-FFF2-40B4-BE49-F238E27FC236}">
                <a16:creationId xmlns:a16="http://schemas.microsoft.com/office/drawing/2014/main" id="{30274BDD-16D9-4223-9352-1BB7D3EEFFEE}"/>
              </a:ext>
            </a:extLst>
          </p:cNvPr>
          <p:cNvSpPr txBox="1"/>
          <p:nvPr/>
        </p:nvSpPr>
        <p:spPr>
          <a:xfrm>
            <a:off x="10010149" y="4065652"/>
            <a:ext cx="1204881" cy="276999"/>
          </a:xfrm>
          <a:prstGeom prst="rect">
            <a:avLst/>
          </a:prstGeom>
          <a:noFill/>
        </p:spPr>
        <p:txBody>
          <a:bodyPr wrap="square" rtlCol="0">
            <a:spAutoFit/>
          </a:bodyPr>
          <a:lstStyle/>
          <a:p>
            <a:r>
              <a:rPr lang="zh-CN" altLang="en-US" sz="1200" dirty="0">
                <a:solidFill>
                  <a:schemeClr val="tx1">
                    <a:lumMod val="50000"/>
                    <a:lumOff val="50000"/>
                  </a:schemeClr>
                </a:solidFill>
              </a:rPr>
              <a:t>报纪检机关</a:t>
            </a:r>
          </a:p>
        </p:txBody>
      </p:sp>
      <p:cxnSp>
        <p:nvCxnSpPr>
          <p:cNvPr id="104" name="直接连接符 103">
            <a:extLst>
              <a:ext uri="{FF2B5EF4-FFF2-40B4-BE49-F238E27FC236}">
                <a16:creationId xmlns:a16="http://schemas.microsoft.com/office/drawing/2014/main" id="{3309E09E-474E-4739-A45F-74030697752A}"/>
              </a:ext>
            </a:extLst>
          </p:cNvPr>
          <p:cNvCxnSpPr>
            <a:cxnSpLocks/>
          </p:cNvCxnSpPr>
          <p:nvPr/>
        </p:nvCxnSpPr>
        <p:spPr>
          <a:xfrm>
            <a:off x="10972801" y="4058627"/>
            <a:ext cx="0" cy="554589"/>
          </a:xfrm>
          <a:prstGeom prst="line">
            <a:avLst/>
          </a:prstGeom>
          <a:noFill/>
          <a:ln w="6350" cap="flat" cmpd="sng" algn="ctr">
            <a:solidFill>
              <a:sysClr val="windowText" lastClr="000000">
                <a:lumMod val="65000"/>
                <a:lumOff val="35000"/>
              </a:sysClr>
            </a:solidFill>
            <a:prstDash val="dash"/>
            <a:miter lim="800000"/>
          </a:ln>
          <a:effectLst/>
        </p:spPr>
      </p:cxnSp>
      <p:cxnSp>
        <p:nvCxnSpPr>
          <p:cNvPr id="105" name="直接连接符 104">
            <a:extLst>
              <a:ext uri="{FF2B5EF4-FFF2-40B4-BE49-F238E27FC236}">
                <a16:creationId xmlns:a16="http://schemas.microsoft.com/office/drawing/2014/main" id="{6AF7832D-3ECC-4A41-B34F-FC388127B8A4}"/>
              </a:ext>
            </a:extLst>
          </p:cNvPr>
          <p:cNvCxnSpPr>
            <a:cxnSpLocks/>
          </p:cNvCxnSpPr>
          <p:nvPr/>
        </p:nvCxnSpPr>
        <p:spPr>
          <a:xfrm flipH="1">
            <a:off x="10972802" y="4058627"/>
            <a:ext cx="880321" cy="0"/>
          </a:xfrm>
          <a:prstGeom prst="line">
            <a:avLst/>
          </a:prstGeom>
          <a:noFill/>
          <a:ln w="6350" cap="flat" cmpd="sng" algn="ctr">
            <a:solidFill>
              <a:sysClr val="windowText" lastClr="000000">
                <a:lumMod val="65000"/>
                <a:lumOff val="35000"/>
              </a:sysClr>
            </a:solidFill>
            <a:prstDash val="dash"/>
            <a:miter lim="800000"/>
          </a:ln>
          <a:effectLst/>
        </p:spPr>
      </p:cxnSp>
      <p:cxnSp>
        <p:nvCxnSpPr>
          <p:cNvPr id="106" name="直接连接符 105">
            <a:extLst>
              <a:ext uri="{FF2B5EF4-FFF2-40B4-BE49-F238E27FC236}">
                <a16:creationId xmlns:a16="http://schemas.microsoft.com/office/drawing/2014/main" id="{02B1245D-79A8-4156-A4A8-50C8BF853FF6}"/>
              </a:ext>
            </a:extLst>
          </p:cNvPr>
          <p:cNvCxnSpPr>
            <a:cxnSpLocks/>
          </p:cNvCxnSpPr>
          <p:nvPr/>
        </p:nvCxnSpPr>
        <p:spPr>
          <a:xfrm flipH="1">
            <a:off x="10972802" y="4613216"/>
            <a:ext cx="880321" cy="0"/>
          </a:xfrm>
          <a:prstGeom prst="line">
            <a:avLst/>
          </a:prstGeom>
          <a:noFill/>
          <a:ln w="6350" cap="flat" cmpd="sng" algn="ctr">
            <a:solidFill>
              <a:sysClr val="windowText" lastClr="000000">
                <a:lumMod val="65000"/>
                <a:lumOff val="35000"/>
              </a:sysClr>
            </a:solidFill>
            <a:prstDash val="dash"/>
            <a:miter lim="800000"/>
          </a:ln>
          <a:effectLst/>
        </p:spPr>
      </p:cxnSp>
      <p:sp>
        <p:nvSpPr>
          <p:cNvPr id="109" name="文本框 108">
            <a:extLst>
              <a:ext uri="{FF2B5EF4-FFF2-40B4-BE49-F238E27FC236}">
                <a16:creationId xmlns:a16="http://schemas.microsoft.com/office/drawing/2014/main" id="{D67AC583-9875-4943-992D-996399AF87C0}"/>
              </a:ext>
            </a:extLst>
          </p:cNvPr>
          <p:cNvSpPr txBox="1"/>
          <p:nvPr/>
        </p:nvSpPr>
        <p:spPr>
          <a:xfrm>
            <a:off x="10972801" y="3799342"/>
            <a:ext cx="1128666" cy="276999"/>
          </a:xfrm>
          <a:prstGeom prst="rect">
            <a:avLst/>
          </a:prstGeom>
          <a:noFill/>
        </p:spPr>
        <p:txBody>
          <a:bodyPr wrap="square" rtlCol="0">
            <a:spAutoFit/>
          </a:bodyPr>
          <a:lstStyle/>
          <a:p>
            <a:r>
              <a:rPr lang="zh-CN" altLang="en-US" sz="1200" dirty="0">
                <a:solidFill>
                  <a:schemeClr val="tx1">
                    <a:lumMod val="50000"/>
                    <a:lumOff val="50000"/>
                  </a:schemeClr>
                </a:solidFill>
              </a:rPr>
              <a:t>主要负责人</a:t>
            </a:r>
          </a:p>
        </p:txBody>
      </p:sp>
      <p:sp>
        <p:nvSpPr>
          <p:cNvPr id="110" name="文本框 109">
            <a:extLst>
              <a:ext uri="{FF2B5EF4-FFF2-40B4-BE49-F238E27FC236}">
                <a16:creationId xmlns:a16="http://schemas.microsoft.com/office/drawing/2014/main" id="{94FAED7F-5623-4384-8760-AEE111C6F450}"/>
              </a:ext>
            </a:extLst>
          </p:cNvPr>
          <p:cNvSpPr txBox="1"/>
          <p:nvPr/>
        </p:nvSpPr>
        <p:spPr>
          <a:xfrm>
            <a:off x="10972801" y="4332461"/>
            <a:ext cx="1128666" cy="276999"/>
          </a:xfrm>
          <a:prstGeom prst="rect">
            <a:avLst/>
          </a:prstGeom>
          <a:noFill/>
        </p:spPr>
        <p:txBody>
          <a:bodyPr wrap="square" rtlCol="0">
            <a:spAutoFit/>
          </a:bodyPr>
          <a:lstStyle/>
          <a:p>
            <a:r>
              <a:rPr lang="zh-CN" altLang="en-US" sz="1200" dirty="0">
                <a:solidFill>
                  <a:schemeClr val="tx1">
                    <a:lumMod val="50000"/>
                    <a:lumOff val="50000"/>
                  </a:schemeClr>
                </a:solidFill>
              </a:rPr>
              <a:t>相关负责人</a:t>
            </a:r>
          </a:p>
        </p:txBody>
      </p:sp>
      <p:cxnSp>
        <p:nvCxnSpPr>
          <p:cNvPr id="111" name="直接连接符 110">
            <a:extLst>
              <a:ext uri="{FF2B5EF4-FFF2-40B4-BE49-F238E27FC236}">
                <a16:creationId xmlns:a16="http://schemas.microsoft.com/office/drawing/2014/main" id="{B7829206-0D7A-4A14-8C22-C8B2A781E010}"/>
              </a:ext>
            </a:extLst>
          </p:cNvPr>
          <p:cNvCxnSpPr>
            <a:cxnSpLocks/>
          </p:cNvCxnSpPr>
          <p:nvPr/>
        </p:nvCxnSpPr>
        <p:spPr>
          <a:xfrm flipH="1">
            <a:off x="5845335" y="4522266"/>
            <a:ext cx="3219152" cy="0"/>
          </a:xfrm>
          <a:prstGeom prst="line">
            <a:avLst/>
          </a:prstGeom>
          <a:noFill/>
          <a:ln w="6350" cap="flat" cmpd="sng" algn="ctr">
            <a:solidFill>
              <a:sysClr val="windowText" lastClr="000000">
                <a:lumMod val="65000"/>
                <a:lumOff val="35000"/>
              </a:sysClr>
            </a:solidFill>
            <a:prstDash val="dash"/>
            <a:miter lim="800000"/>
          </a:ln>
          <a:effectLst/>
        </p:spPr>
      </p:cxnSp>
      <p:cxnSp>
        <p:nvCxnSpPr>
          <p:cNvPr id="113" name="直接连接符 112">
            <a:extLst>
              <a:ext uri="{FF2B5EF4-FFF2-40B4-BE49-F238E27FC236}">
                <a16:creationId xmlns:a16="http://schemas.microsoft.com/office/drawing/2014/main" id="{52096081-8A6A-4FB5-92B2-49190DABB277}"/>
              </a:ext>
            </a:extLst>
          </p:cNvPr>
          <p:cNvCxnSpPr>
            <a:cxnSpLocks/>
          </p:cNvCxnSpPr>
          <p:nvPr/>
        </p:nvCxnSpPr>
        <p:spPr>
          <a:xfrm flipH="1">
            <a:off x="5833543" y="5202645"/>
            <a:ext cx="1151795" cy="0"/>
          </a:xfrm>
          <a:prstGeom prst="line">
            <a:avLst/>
          </a:prstGeom>
          <a:noFill/>
          <a:ln w="6350" cap="flat" cmpd="sng" algn="ctr">
            <a:solidFill>
              <a:sysClr val="windowText" lastClr="000000">
                <a:lumMod val="65000"/>
                <a:lumOff val="35000"/>
              </a:sysClr>
            </a:solidFill>
            <a:prstDash val="dash"/>
            <a:miter lim="800000"/>
          </a:ln>
          <a:effectLst/>
        </p:spPr>
      </p:cxnSp>
      <p:cxnSp>
        <p:nvCxnSpPr>
          <p:cNvPr id="115" name="直接连接符 114">
            <a:extLst>
              <a:ext uri="{FF2B5EF4-FFF2-40B4-BE49-F238E27FC236}">
                <a16:creationId xmlns:a16="http://schemas.microsoft.com/office/drawing/2014/main" id="{844F8E64-B0BE-400F-8406-0848B8E57F9F}"/>
              </a:ext>
            </a:extLst>
          </p:cNvPr>
          <p:cNvCxnSpPr>
            <a:cxnSpLocks/>
          </p:cNvCxnSpPr>
          <p:nvPr/>
        </p:nvCxnSpPr>
        <p:spPr>
          <a:xfrm>
            <a:off x="6985338" y="4689376"/>
            <a:ext cx="0" cy="802156"/>
          </a:xfrm>
          <a:prstGeom prst="line">
            <a:avLst/>
          </a:prstGeom>
          <a:noFill/>
          <a:ln w="6350" cap="flat" cmpd="sng" algn="ctr">
            <a:solidFill>
              <a:sysClr val="windowText" lastClr="000000">
                <a:lumMod val="65000"/>
                <a:lumOff val="35000"/>
              </a:sysClr>
            </a:solidFill>
            <a:prstDash val="dash"/>
            <a:miter lim="800000"/>
          </a:ln>
          <a:effectLst/>
        </p:spPr>
      </p:cxnSp>
      <p:cxnSp>
        <p:nvCxnSpPr>
          <p:cNvPr id="118" name="直接连接符 117">
            <a:extLst>
              <a:ext uri="{FF2B5EF4-FFF2-40B4-BE49-F238E27FC236}">
                <a16:creationId xmlns:a16="http://schemas.microsoft.com/office/drawing/2014/main" id="{978B01B5-883E-424B-825E-2E38C110F805}"/>
              </a:ext>
            </a:extLst>
          </p:cNvPr>
          <p:cNvCxnSpPr>
            <a:cxnSpLocks/>
          </p:cNvCxnSpPr>
          <p:nvPr/>
        </p:nvCxnSpPr>
        <p:spPr>
          <a:xfrm>
            <a:off x="6871423" y="6025845"/>
            <a:ext cx="0" cy="554589"/>
          </a:xfrm>
          <a:prstGeom prst="line">
            <a:avLst/>
          </a:prstGeom>
          <a:noFill/>
          <a:ln w="6350" cap="flat" cmpd="sng" algn="ctr">
            <a:solidFill>
              <a:sysClr val="windowText" lastClr="000000">
                <a:lumMod val="65000"/>
                <a:lumOff val="35000"/>
              </a:sysClr>
            </a:solidFill>
            <a:prstDash val="dash"/>
            <a:miter lim="800000"/>
          </a:ln>
          <a:effectLst/>
        </p:spPr>
      </p:cxnSp>
      <p:cxnSp>
        <p:nvCxnSpPr>
          <p:cNvPr id="119" name="直接连接符 118">
            <a:extLst>
              <a:ext uri="{FF2B5EF4-FFF2-40B4-BE49-F238E27FC236}">
                <a16:creationId xmlns:a16="http://schemas.microsoft.com/office/drawing/2014/main" id="{82BFF974-83BB-477F-92D7-60DA8C710F06}"/>
              </a:ext>
            </a:extLst>
          </p:cNvPr>
          <p:cNvCxnSpPr>
            <a:cxnSpLocks/>
          </p:cNvCxnSpPr>
          <p:nvPr/>
        </p:nvCxnSpPr>
        <p:spPr>
          <a:xfrm flipH="1">
            <a:off x="5874661" y="5728793"/>
            <a:ext cx="674866" cy="744"/>
          </a:xfrm>
          <a:prstGeom prst="line">
            <a:avLst/>
          </a:prstGeom>
          <a:noFill/>
          <a:ln w="6350" cap="flat" cmpd="sng" algn="ctr">
            <a:solidFill>
              <a:sysClr val="windowText" lastClr="000000">
                <a:lumMod val="65000"/>
                <a:lumOff val="35000"/>
              </a:sysClr>
            </a:solidFill>
            <a:prstDash val="dash"/>
            <a:miter lim="800000"/>
          </a:ln>
          <a:effectLst/>
        </p:spPr>
      </p:cxnSp>
      <p:cxnSp>
        <p:nvCxnSpPr>
          <p:cNvPr id="122" name="直接连接符 121">
            <a:extLst>
              <a:ext uri="{FF2B5EF4-FFF2-40B4-BE49-F238E27FC236}">
                <a16:creationId xmlns:a16="http://schemas.microsoft.com/office/drawing/2014/main" id="{9F78BD46-3653-4257-9E4D-63ACB9DF91BA}"/>
              </a:ext>
            </a:extLst>
          </p:cNvPr>
          <p:cNvCxnSpPr>
            <a:cxnSpLocks/>
          </p:cNvCxnSpPr>
          <p:nvPr/>
        </p:nvCxnSpPr>
        <p:spPr>
          <a:xfrm flipH="1">
            <a:off x="5874661" y="6322897"/>
            <a:ext cx="991082" cy="0"/>
          </a:xfrm>
          <a:prstGeom prst="line">
            <a:avLst/>
          </a:prstGeom>
          <a:noFill/>
          <a:ln w="6350" cap="flat" cmpd="sng" algn="ctr">
            <a:solidFill>
              <a:sysClr val="windowText" lastClr="000000">
                <a:lumMod val="65000"/>
                <a:lumOff val="35000"/>
              </a:sysClr>
            </a:solidFill>
            <a:prstDash val="dash"/>
            <a:miter lim="800000"/>
          </a:ln>
          <a:effectLst/>
        </p:spPr>
      </p:cxnSp>
      <p:sp>
        <p:nvSpPr>
          <p:cNvPr id="124" name="文本框 123">
            <a:extLst>
              <a:ext uri="{FF2B5EF4-FFF2-40B4-BE49-F238E27FC236}">
                <a16:creationId xmlns:a16="http://schemas.microsoft.com/office/drawing/2014/main" id="{8C9BB314-0801-42C1-AB78-D36AF081E4C3}"/>
              </a:ext>
            </a:extLst>
          </p:cNvPr>
          <p:cNvSpPr txBox="1"/>
          <p:nvPr/>
        </p:nvSpPr>
        <p:spPr>
          <a:xfrm>
            <a:off x="5906171" y="4287915"/>
            <a:ext cx="3775942" cy="276999"/>
          </a:xfrm>
          <a:prstGeom prst="rect">
            <a:avLst/>
          </a:prstGeom>
          <a:noFill/>
        </p:spPr>
        <p:txBody>
          <a:bodyPr wrap="square" rtlCol="0">
            <a:spAutoFit/>
          </a:bodyPr>
          <a:lstStyle/>
          <a:p>
            <a:r>
              <a:rPr lang="zh-CN" altLang="en-US" sz="1200" dirty="0">
                <a:solidFill>
                  <a:schemeClr val="tx1">
                    <a:lumMod val="50000"/>
                    <a:lumOff val="50000"/>
                  </a:schemeClr>
                </a:solidFill>
              </a:rPr>
              <a:t>对监督执纪全过程进行监督管理</a:t>
            </a:r>
          </a:p>
        </p:txBody>
      </p:sp>
      <p:sp>
        <p:nvSpPr>
          <p:cNvPr id="125" name="文本框 124">
            <a:extLst>
              <a:ext uri="{FF2B5EF4-FFF2-40B4-BE49-F238E27FC236}">
                <a16:creationId xmlns:a16="http://schemas.microsoft.com/office/drawing/2014/main" id="{89B52547-BBDB-4A14-A39B-2B1599A10868}"/>
              </a:ext>
            </a:extLst>
          </p:cNvPr>
          <p:cNvSpPr txBox="1"/>
          <p:nvPr/>
        </p:nvSpPr>
        <p:spPr>
          <a:xfrm>
            <a:off x="5975991" y="4936237"/>
            <a:ext cx="1209269" cy="276999"/>
          </a:xfrm>
          <a:prstGeom prst="rect">
            <a:avLst/>
          </a:prstGeom>
          <a:noFill/>
        </p:spPr>
        <p:txBody>
          <a:bodyPr wrap="square" rtlCol="0">
            <a:spAutoFit/>
          </a:bodyPr>
          <a:lstStyle/>
          <a:p>
            <a:r>
              <a:rPr lang="zh-CN" altLang="en-US" sz="1200" dirty="0">
                <a:solidFill>
                  <a:schemeClr val="tx1">
                    <a:lumMod val="50000"/>
                    <a:lumOff val="50000"/>
                  </a:schemeClr>
                </a:solidFill>
              </a:rPr>
              <a:t>履行职能</a:t>
            </a:r>
          </a:p>
        </p:txBody>
      </p:sp>
      <p:sp>
        <p:nvSpPr>
          <p:cNvPr id="126" name="文本框 125">
            <a:extLst>
              <a:ext uri="{FF2B5EF4-FFF2-40B4-BE49-F238E27FC236}">
                <a16:creationId xmlns:a16="http://schemas.microsoft.com/office/drawing/2014/main" id="{12CABDDF-833B-4AD4-8E48-7AD266B18092}"/>
              </a:ext>
            </a:extLst>
          </p:cNvPr>
          <p:cNvSpPr txBox="1"/>
          <p:nvPr/>
        </p:nvSpPr>
        <p:spPr>
          <a:xfrm>
            <a:off x="6962727" y="4580324"/>
            <a:ext cx="1726086" cy="1292662"/>
          </a:xfrm>
          <a:prstGeom prst="rect">
            <a:avLst/>
          </a:prstGeom>
          <a:noFill/>
        </p:spPr>
        <p:txBody>
          <a:bodyPr wrap="square" rtlCol="0">
            <a:spAutoFit/>
          </a:bodyPr>
          <a:lstStyle/>
          <a:p>
            <a:pPr marL="285750" indent="-285750">
              <a:buFont typeface="Arial" panose="020B0604020202020204" pitchFamily="34" charset="0"/>
              <a:buChar char="•"/>
            </a:pPr>
            <a:r>
              <a:rPr lang="zh-CN" altLang="en-US" sz="1200" dirty="0">
                <a:solidFill>
                  <a:schemeClr val="tx1">
                    <a:lumMod val="50000"/>
                    <a:lumOff val="50000"/>
                  </a:schemeClr>
                </a:solidFill>
              </a:rPr>
              <a:t>线索管理</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组织协调</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监督检查</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督促办理</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统计分析</a:t>
            </a:r>
            <a:endParaRPr lang="en-US" altLang="zh-CN" sz="1200" dirty="0">
              <a:solidFill>
                <a:schemeClr val="tx1">
                  <a:lumMod val="50000"/>
                  <a:lumOff val="50000"/>
                </a:schemeClr>
              </a:solidFill>
            </a:endParaRPr>
          </a:p>
          <a:p>
            <a:endParaRPr lang="zh-CN" altLang="en-US" dirty="0"/>
          </a:p>
        </p:txBody>
      </p:sp>
      <p:sp>
        <p:nvSpPr>
          <p:cNvPr id="127" name="左大括号 126">
            <a:extLst>
              <a:ext uri="{FF2B5EF4-FFF2-40B4-BE49-F238E27FC236}">
                <a16:creationId xmlns:a16="http://schemas.microsoft.com/office/drawing/2014/main" id="{4AB45888-53D3-4CB0-B758-816DB22F5408}"/>
              </a:ext>
            </a:extLst>
          </p:cNvPr>
          <p:cNvSpPr/>
          <p:nvPr/>
        </p:nvSpPr>
        <p:spPr>
          <a:xfrm>
            <a:off x="5828941" y="5728793"/>
            <a:ext cx="45719" cy="594104"/>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129" name="文本框 128">
            <a:extLst>
              <a:ext uri="{FF2B5EF4-FFF2-40B4-BE49-F238E27FC236}">
                <a16:creationId xmlns:a16="http://schemas.microsoft.com/office/drawing/2014/main" id="{02571317-E90A-4B01-8D2F-EA45013728A8}"/>
              </a:ext>
            </a:extLst>
          </p:cNvPr>
          <p:cNvSpPr txBox="1"/>
          <p:nvPr/>
        </p:nvSpPr>
        <p:spPr>
          <a:xfrm>
            <a:off x="5841253" y="5470420"/>
            <a:ext cx="928428" cy="276999"/>
          </a:xfrm>
          <a:prstGeom prst="rect">
            <a:avLst/>
          </a:prstGeom>
          <a:noFill/>
        </p:spPr>
        <p:txBody>
          <a:bodyPr wrap="square" rtlCol="0">
            <a:spAutoFit/>
          </a:bodyPr>
          <a:lstStyle/>
          <a:p>
            <a:r>
              <a:rPr lang="zh-CN" altLang="en-US" sz="1200" dirty="0">
                <a:solidFill>
                  <a:schemeClr val="tx1">
                    <a:lumMod val="50000"/>
                    <a:lumOff val="50000"/>
                  </a:schemeClr>
                </a:solidFill>
              </a:rPr>
              <a:t>派出机关</a:t>
            </a:r>
          </a:p>
        </p:txBody>
      </p:sp>
      <p:sp>
        <p:nvSpPr>
          <p:cNvPr id="130" name="文本框 129">
            <a:extLst>
              <a:ext uri="{FF2B5EF4-FFF2-40B4-BE49-F238E27FC236}">
                <a16:creationId xmlns:a16="http://schemas.microsoft.com/office/drawing/2014/main" id="{8456FC46-9822-4D2A-9ABC-3A398ED4A9C7}"/>
              </a:ext>
            </a:extLst>
          </p:cNvPr>
          <p:cNvSpPr txBox="1"/>
          <p:nvPr/>
        </p:nvSpPr>
        <p:spPr>
          <a:xfrm>
            <a:off x="5861031" y="6069708"/>
            <a:ext cx="1209263" cy="276999"/>
          </a:xfrm>
          <a:prstGeom prst="rect">
            <a:avLst/>
          </a:prstGeom>
          <a:noFill/>
        </p:spPr>
        <p:txBody>
          <a:bodyPr wrap="square" rtlCol="0">
            <a:spAutoFit/>
          </a:bodyPr>
          <a:lstStyle/>
          <a:p>
            <a:r>
              <a:rPr lang="zh-CN" altLang="en-US" sz="1200" dirty="0">
                <a:solidFill>
                  <a:schemeClr val="tx1">
                    <a:lumMod val="50000"/>
                    <a:lumOff val="50000"/>
                  </a:schemeClr>
                </a:solidFill>
              </a:rPr>
              <a:t>派驻纪检组</a:t>
            </a:r>
          </a:p>
        </p:txBody>
      </p:sp>
      <p:cxnSp>
        <p:nvCxnSpPr>
          <p:cNvPr id="132" name="直接连接符 131">
            <a:extLst>
              <a:ext uri="{FF2B5EF4-FFF2-40B4-BE49-F238E27FC236}">
                <a16:creationId xmlns:a16="http://schemas.microsoft.com/office/drawing/2014/main" id="{A4BC0C62-A7CE-4B78-A704-913640D75D4F}"/>
              </a:ext>
            </a:extLst>
          </p:cNvPr>
          <p:cNvCxnSpPr>
            <a:cxnSpLocks/>
          </p:cNvCxnSpPr>
          <p:nvPr/>
        </p:nvCxnSpPr>
        <p:spPr>
          <a:xfrm>
            <a:off x="6580625" y="5535690"/>
            <a:ext cx="0" cy="352129"/>
          </a:xfrm>
          <a:prstGeom prst="line">
            <a:avLst/>
          </a:prstGeom>
          <a:noFill/>
          <a:ln w="6350" cap="flat" cmpd="sng" algn="ctr">
            <a:solidFill>
              <a:sysClr val="windowText" lastClr="000000">
                <a:lumMod val="65000"/>
                <a:lumOff val="35000"/>
              </a:sysClr>
            </a:solidFill>
            <a:prstDash val="dash"/>
            <a:miter lim="800000"/>
          </a:ln>
          <a:effectLst/>
        </p:spPr>
      </p:cxnSp>
      <p:sp>
        <p:nvSpPr>
          <p:cNvPr id="135" name="文本框 134">
            <a:extLst>
              <a:ext uri="{FF2B5EF4-FFF2-40B4-BE49-F238E27FC236}">
                <a16:creationId xmlns:a16="http://schemas.microsoft.com/office/drawing/2014/main" id="{0F4AEB78-FEAD-4995-A010-8A5BFF535E0E}"/>
              </a:ext>
            </a:extLst>
          </p:cNvPr>
          <p:cNvSpPr txBox="1"/>
          <p:nvPr/>
        </p:nvSpPr>
        <p:spPr>
          <a:xfrm>
            <a:off x="6843286" y="5908501"/>
            <a:ext cx="3558502" cy="830997"/>
          </a:xfrm>
          <a:prstGeom prst="rect">
            <a:avLst/>
          </a:prstGeom>
          <a:noFill/>
        </p:spPr>
        <p:txBody>
          <a:bodyPr wrap="square" rtlCol="0">
            <a:spAutoFit/>
          </a:bodyPr>
          <a:lstStyle/>
          <a:p>
            <a:pPr marL="171450" indent="-171450">
              <a:buFont typeface="Arial" panose="020B0604020202020204" pitchFamily="34" charset="0"/>
              <a:buChar char="•"/>
            </a:pPr>
            <a:r>
              <a:rPr lang="zh-CN" altLang="en-US" sz="1200" dirty="0">
                <a:solidFill>
                  <a:schemeClr val="tx1">
                    <a:lumMod val="50000"/>
                    <a:lumOff val="50000"/>
                  </a:schemeClr>
                </a:solidFill>
              </a:rPr>
              <a:t>依据有关规定和授权</a:t>
            </a:r>
            <a:endParaRPr lang="en-US" altLang="zh-CN" sz="1200" dirty="0">
              <a:solidFill>
                <a:schemeClr val="tx1">
                  <a:lumMod val="50000"/>
                  <a:lumOff val="50000"/>
                </a:schemeClr>
              </a:solidFill>
            </a:endParaRPr>
          </a:p>
          <a:p>
            <a:pPr marL="171450" indent="-171450">
              <a:buFont typeface="Arial" panose="020B0604020202020204" pitchFamily="34" charset="0"/>
              <a:buChar char="•"/>
            </a:pPr>
            <a:r>
              <a:rPr lang="zh-CN" altLang="en-US" sz="1200" dirty="0">
                <a:solidFill>
                  <a:schemeClr val="tx1">
                    <a:lumMod val="50000"/>
                    <a:lumOff val="50000"/>
                  </a:schemeClr>
                </a:solidFill>
              </a:rPr>
              <a:t>对被监督单位开展监督执纪工作</a:t>
            </a:r>
            <a:endParaRPr lang="en-US" altLang="zh-CN" sz="1200" dirty="0">
              <a:solidFill>
                <a:schemeClr val="tx1">
                  <a:lumMod val="50000"/>
                  <a:lumOff val="50000"/>
                </a:schemeClr>
              </a:solidFill>
            </a:endParaRPr>
          </a:p>
          <a:p>
            <a:pPr marL="171450" indent="-171450">
              <a:buFont typeface="Arial" panose="020B0604020202020204" pitchFamily="34" charset="0"/>
              <a:buChar char="•"/>
            </a:pPr>
            <a:r>
              <a:rPr lang="zh-CN" altLang="en-US" sz="1200" dirty="0">
                <a:solidFill>
                  <a:schemeClr val="tx1">
                    <a:lumMod val="50000"/>
                    <a:lumOff val="50000"/>
                  </a:schemeClr>
                </a:solidFill>
              </a:rPr>
              <a:t>重要工作向派出机关请示报告</a:t>
            </a:r>
            <a:endParaRPr lang="en-US" altLang="zh-CN" sz="1200" dirty="0">
              <a:solidFill>
                <a:schemeClr val="tx1">
                  <a:lumMod val="50000"/>
                  <a:lumOff val="50000"/>
                </a:schemeClr>
              </a:solidFill>
            </a:endParaRPr>
          </a:p>
          <a:p>
            <a:pPr marL="171450" indent="-171450">
              <a:buFont typeface="Arial" panose="020B0604020202020204" pitchFamily="34" charset="0"/>
              <a:buChar char="•"/>
            </a:pPr>
            <a:r>
              <a:rPr lang="zh-CN" altLang="en-US" sz="1200" dirty="0">
                <a:solidFill>
                  <a:schemeClr val="tx1">
                    <a:lumMod val="50000"/>
                    <a:lumOff val="50000"/>
                  </a:schemeClr>
                </a:solidFill>
              </a:rPr>
              <a:t>必要时向被监督单位党组织通报</a:t>
            </a:r>
          </a:p>
        </p:txBody>
      </p:sp>
      <p:sp>
        <p:nvSpPr>
          <p:cNvPr id="136" name="文本框 135">
            <a:extLst>
              <a:ext uri="{FF2B5EF4-FFF2-40B4-BE49-F238E27FC236}">
                <a16:creationId xmlns:a16="http://schemas.microsoft.com/office/drawing/2014/main" id="{28877050-437D-43D7-8932-CC2B964B895F}"/>
              </a:ext>
            </a:extLst>
          </p:cNvPr>
          <p:cNvSpPr txBox="1"/>
          <p:nvPr/>
        </p:nvSpPr>
        <p:spPr>
          <a:xfrm>
            <a:off x="6586220" y="5500079"/>
            <a:ext cx="2472244" cy="461665"/>
          </a:xfrm>
          <a:prstGeom prst="rect">
            <a:avLst/>
          </a:prstGeom>
          <a:noFill/>
        </p:spPr>
        <p:txBody>
          <a:bodyPr wrap="square" rtlCol="0">
            <a:spAutoFit/>
          </a:bodyPr>
          <a:lstStyle/>
          <a:p>
            <a:pPr marL="171450" indent="-171450">
              <a:buFont typeface="Arial" panose="020B0604020202020204" pitchFamily="34" charset="0"/>
              <a:buChar char="•"/>
            </a:pPr>
            <a:r>
              <a:rPr lang="zh-CN" altLang="en-US" sz="1200" dirty="0">
                <a:solidFill>
                  <a:schemeClr val="tx1">
                    <a:lumMod val="50000"/>
                    <a:lumOff val="50000"/>
                  </a:schemeClr>
                </a:solidFill>
              </a:rPr>
              <a:t>加强对派驻纪检组的领导</a:t>
            </a:r>
            <a:endParaRPr lang="en-US" altLang="zh-CN" sz="1200" dirty="0">
              <a:solidFill>
                <a:schemeClr val="tx1">
                  <a:lumMod val="50000"/>
                  <a:lumOff val="50000"/>
                </a:schemeClr>
              </a:solidFill>
            </a:endParaRPr>
          </a:p>
          <a:p>
            <a:pPr marL="171450" indent="-171450">
              <a:buFont typeface="Arial" panose="020B0604020202020204" pitchFamily="34" charset="0"/>
              <a:buChar char="•"/>
            </a:pPr>
            <a:r>
              <a:rPr lang="zh-CN" altLang="en-US" sz="1200" dirty="0">
                <a:solidFill>
                  <a:schemeClr val="tx1">
                    <a:lumMod val="50000"/>
                    <a:lumOff val="50000"/>
                  </a:schemeClr>
                </a:solidFill>
              </a:rPr>
              <a:t>经常听取汇报</a:t>
            </a:r>
          </a:p>
        </p:txBody>
      </p:sp>
    </p:spTree>
    <p:extLst>
      <p:ext uri="{BB962C8B-B14F-4D97-AF65-F5344CB8AC3E}">
        <p14:creationId xmlns:p14="http://schemas.microsoft.com/office/powerpoint/2010/main" val="386535285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99901" y="1954196"/>
            <a:ext cx="8461231" cy="2674620"/>
            <a:chOff x="-292611" y="1907206"/>
            <a:chExt cx="8461231"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292611" y="3078712"/>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分级负责制</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01</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09065" y="1859339"/>
            <a:ext cx="7703529" cy="3139321"/>
          </a:xfrm>
          <a:prstGeom prst="rect">
            <a:avLst/>
          </a:prstGeom>
        </p:spPr>
        <p:txBody>
          <a:bodyPr wrap="square">
            <a:spAutoFit/>
          </a:bodyPr>
          <a:lstStyle/>
          <a:p>
            <a:r>
              <a:rPr lang="zh-CN" altLang="en-US" dirty="0"/>
              <a:t>第六条 监督执纪工作实行分级负责制：</a:t>
            </a:r>
          </a:p>
          <a:p>
            <a:r>
              <a:rPr lang="zh-CN" altLang="en-US" dirty="0"/>
              <a:t>　　（一）中央纪律检查委员会受理和审查中央委员、候补中央委员，中央纪委委员，中央管理的党员领导干部，以及党中央工作部门、党中央批准设立的党组（党委），各省、自治区、直辖市党委、纪委等党组织的违纪问题。</a:t>
            </a:r>
          </a:p>
          <a:p>
            <a:r>
              <a:rPr lang="zh-CN" altLang="en-US" dirty="0"/>
              <a:t>　　（二）地方各级纪律检查委员会受理和审查同级党委委员、候补委员，同级纪委委员，同级党委管理的党员干部，以及同级党委工作部门、党委批准设立的党组（党委），下一级党委、纪委等党组织的违纪问题。</a:t>
            </a:r>
          </a:p>
          <a:p>
            <a:r>
              <a:rPr lang="zh-CN" altLang="en-US" dirty="0"/>
              <a:t>　　（三）基层纪律检查委员会受理和审查同级党委管理的党员，以及同级党委下属的各级党组织的违纪问题；未设立纪律检查委员会的党的基层委员会，由该委员会负责监督执纪工作。</a:t>
            </a:r>
          </a:p>
        </p:txBody>
      </p:sp>
    </p:spTree>
    <p:extLst>
      <p:ext uri="{BB962C8B-B14F-4D97-AF65-F5344CB8AC3E}">
        <p14:creationId xmlns:p14="http://schemas.microsoft.com/office/powerpoint/2010/main" val="184526665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50575" y="1954196"/>
            <a:ext cx="8511905" cy="2674620"/>
            <a:chOff x="-343285" y="1907206"/>
            <a:chExt cx="85119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4328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管辖</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02</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25969" y="1860345"/>
            <a:ext cx="5705320" cy="2862322"/>
          </a:xfrm>
          <a:prstGeom prst="rect">
            <a:avLst/>
          </a:prstGeom>
        </p:spPr>
        <p:txBody>
          <a:bodyPr wrap="square">
            <a:spAutoFit/>
          </a:bodyPr>
          <a:lstStyle/>
          <a:p>
            <a:r>
              <a:rPr lang="zh-CN" altLang="zh-CN" dirty="0"/>
              <a:t>第七条 </a:t>
            </a:r>
            <a:endParaRPr lang="en-US" altLang="zh-CN" dirty="0"/>
          </a:p>
          <a:p>
            <a:r>
              <a:rPr lang="en-US" altLang="zh-CN" dirty="0"/>
              <a:t>       </a:t>
            </a:r>
            <a:r>
              <a:rPr lang="zh-CN" altLang="zh-CN" dirty="0"/>
              <a:t>对党的组织关系在地方、干部管理权限在主管部门的党员干部违纪问题，应当按照谁主管谁负责的原则进行监督执纪，并及时向对方通报情况。</a:t>
            </a:r>
            <a:endParaRPr lang="en-US" altLang="zh-CN" dirty="0"/>
          </a:p>
          <a:p>
            <a:endParaRPr lang="en-US" altLang="zh-CN" dirty="0"/>
          </a:p>
          <a:p>
            <a:r>
              <a:rPr lang="zh-CN" altLang="zh-CN" dirty="0"/>
              <a:t>第八条 </a:t>
            </a:r>
            <a:endParaRPr lang="en-US" altLang="zh-CN" dirty="0"/>
          </a:p>
          <a:p>
            <a:r>
              <a:rPr lang="en-US" altLang="zh-CN" dirty="0"/>
              <a:t>       </a:t>
            </a:r>
            <a:r>
              <a:rPr lang="zh-CN" altLang="zh-CN" dirty="0"/>
              <a:t>上级纪检机关有权指定下级纪检机关对其他下级纪检机关管辖的党组织和党员干部违纪问题进行执纪审查，必要时也可直接进行执纪审查。</a:t>
            </a:r>
          </a:p>
          <a:p>
            <a:endParaRPr lang="zh-CN" altLang="zh-CN" dirty="0"/>
          </a:p>
        </p:txBody>
      </p:sp>
    </p:spTree>
    <p:extLst>
      <p:ext uri="{BB962C8B-B14F-4D97-AF65-F5344CB8AC3E}">
        <p14:creationId xmlns:p14="http://schemas.microsoft.com/office/powerpoint/2010/main" val="236674460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67844" y="337496"/>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4" name="组合 3">
            <a:extLst>
              <a:ext uri="{FF2B5EF4-FFF2-40B4-BE49-F238E27FC236}">
                <a16:creationId xmlns:a16="http://schemas.microsoft.com/office/drawing/2014/main" id="{1F2E3568-6A4F-4D11-93ED-F9B188D981AD}"/>
              </a:ext>
            </a:extLst>
          </p:cNvPr>
          <p:cNvGrpSpPr/>
          <p:nvPr/>
        </p:nvGrpSpPr>
        <p:grpSpPr>
          <a:xfrm>
            <a:off x="535688" y="467763"/>
            <a:ext cx="4229414" cy="1112540"/>
            <a:chOff x="321148" y="580657"/>
            <a:chExt cx="4229414" cy="1112540"/>
          </a:xfrm>
        </p:grpSpPr>
        <p:sp>
          <p:nvSpPr>
            <p:cNvPr id="7" name="Subtitle 2">
              <a:extLst>
                <a:ext uri="{FF2B5EF4-FFF2-40B4-BE49-F238E27FC236}">
                  <a16:creationId xmlns:a16="http://schemas.microsoft.com/office/drawing/2014/main" id="{2C257337-0E6A-4D22-829B-2B80A7F58F38}"/>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分级负责制</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E445C946-1DE3-48F1-ACCE-790054D86DB4}"/>
                </a:ext>
              </a:extLst>
            </p:cNvPr>
            <p:cNvSpPr txBox="1">
              <a:spLocks/>
            </p:cNvSpPr>
            <p:nvPr/>
          </p:nvSpPr>
          <p:spPr>
            <a:xfrm>
              <a:off x="364297" y="1113982"/>
              <a:ext cx="4186265"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明确</a:t>
              </a: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领导体制，细化分工</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矩形 1">
            <a:extLst>
              <a:ext uri="{FF2B5EF4-FFF2-40B4-BE49-F238E27FC236}">
                <a16:creationId xmlns:a16="http://schemas.microsoft.com/office/drawing/2014/main" id="{3AAEFDB9-0DCC-44EC-BC95-9FECCD993260}"/>
              </a:ext>
            </a:extLst>
          </p:cNvPr>
          <p:cNvSpPr/>
          <p:nvPr/>
        </p:nvSpPr>
        <p:spPr>
          <a:xfrm>
            <a:off x="2360551" y="1744296"/>
            <a:ext cx="7703529" cy="369332"/>
          </a:xfrm>
          <a:prstGeom prst="rect">
            <a:avLst/>
          </a:prstGeom>
        </p:spPr>
        <p:txBody>
          <a:bodyPr wrap="square">
            <a:spAutoFit/>
          </a:bodyPr>
          <a:lstStyle/>
          <a:p>
            <a:endParaRPr lang="zh-CN" altLang="en-US" dirty="0"/>
          </a:p>
        </p:txBody>
      </p:sp>
      <p:grpSp>
        <p:nvGrpSpPr>
          <p:cNvPr id="9" name="Group 6">
            <a:extLst>
              <a:ext uri="{FF2B5EF4-FFF2-40B4-BE49-F238E27FC236}">
                <a16:creationId xmlns:a16="http://schemas.microsoft.com/office/drawing/2014/main" id="{31257837-19A9-4D9F-9AF8-B28FE8166F10}"/>
              </a:ext>
            </a:extLst>
          </p:cNvPr>
          <p:cNvGrpSpPr/>
          <p:nvPr/>
        </p:nvGrpSpPr>
        <p:grpSpPr>
          <a:xfrm>
            <a:off x="9003984" y="561233"/>
            <a:ext cx="2857496" cy="6056897"/>
            <a:chOff x="5095877" y="496984"/>
            <a:chExt cx="2857496" cy="6056897"/>
          </a:xfrm>
          <a:solidFill>
            <a:sysClr val="window" lastClr="FFFFFF">
              <a:lumMod val="95000"/>
            </a:sysClr>
          </a:solidFill>
        </p:grpSpPr>
        <p:sp>
          <p:nvSpPr>
            <p:cNvPr id="10" name="Parallelogram 3">
              <a:extLst>
                <a:ext uri="{FF2B5EF4-FFF2-40B4-BE49-F238E27FC236}">
                  <a16:creationId xmlns:a16="http://schemas.microsoft.com/office/drawing/2014/main" id="{C7F76630-C0CC-4628-B5B7-094261EA7D18}"/>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1" name="Parallelogram 3">
              <a:extLst>
                <a:ext uri="{FF2B5EF4-FFF2-40B4-BE49-F238E27FC236}">
                  <a16:creationId xmlns:a16="http://schemas.microsoft.com/office/drawing/2014/main" id="{2A846D2C-5DCC-480F-86EE-25FC8E3AED5F}"/>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4FD85240-7CE8-4965-9D7E-5AD1733A6D37}"/>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
        <p:nvSpPr>
          <p:cNvPr id="3" name="文本框 2">
            <a:extLst>
              <a:ext uri="{FF2B5EF4-FFF2-40B4-BE49-F238E27FC236}">
                <a16:creationId xmlns:a16="http://schemas.microsoft.com/office/drawing/2014/main" id="{AFCB4D85-E3AB-4EC9-B26F-B1C7AA252A18}"/>
              </a:ext>
            </a:extLst>
          </p:cNvPr>
          <p:cNvSpPr txBox="1"/>
          <p:nvPr/>
        </p:nvSpPr>
        <p:spPr>
          <a:xfrm>
            <a:off x="1618889" y="1744296"/>
            <a:ext cx="8212560" cy="3693319"/>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第六条明确规定，“监督执纪工作实行分级负责制”，并对中央纪律检查委员会、地方各级纪律检查委员会、基层纪律检查委员会受理和审查的范围进行了划定。</a:t>
            </a:r>
            <a:endParaRPr lang="en-US" altLang="zh-CN" dirty="0"/>
          </a:p>
          <a:p>
            <a:endParaRPr lang="en-US" altLang="zh-CN" dirty="0"/>
          </a:p>
          <a:p>
            <a:pPr marL="285750" indent="-285750">
              <a:buFont typeface="Arial" panose="020B0604020202020204" pitchFamily="34" charset="0"/>
              <a:buChar char="•"/>
            </a:pPr>
            <a:r>
              <a:rPr lang="en-US" altLang="zh-CN" dirty="0"/>
              <a:t>1994</a:t>
            </a:r>
            <a:r>
              <a:rPr lang="zh-CN" altLang="en-US" dirty="0"/>
              <a:t>年印发的</a:t>
            </a:r>
            <a:r>
              <a:rPr lang="en-US" altLang="zh-CN" dirty="0"/>
              <a:t>《</a:t>
            </a:r>
            <a:r>
              <a:rPr lang="zh-CN" altLang="en-US" dirty="0"/>
              <a:t>中国共产党纪律检查机关案件检查工作条例</a:t>
            </a:r>
            <a:r>
              <a:rPr lang="en-US" altLang="zh-CN" dirty="0"/>
              <a:t>》</a:t>
            </a:r>
            <a:r>
              <a:rPr lang="zh-CN" altLang="en-US" dirty="0"/>
              <a:t>规定，一般由地方纪检机关决定立案。“若地方纪检机关认为由部门纪检机关立案更为适宜的，经协商可由部门纪检机关立案</a:t>
            </a:r>
            <a:r>
              <a:rPr lang="en-US" altLang="zh-CN" dirty="0"/>
              <a:t>;</a:t>
            </a:r>
            <a:r>
              <a:rPr lang="zh-CN" altLang="en-US" dirty="0"/>
              <a:t>根据规定应由部门纪检机关立案的违纪问题，经协商也可由地方纪检机关立案。”“这样在实际操作过程中就可能会出现谁都能管、谁也不管的问题。特别是当地方    和主管部门配合不畅的时候，就容易产生监督漏洞。”</a:t>
            </a:r>
            <a:endParaRPr lang="en-US" altLang="zh-CN" dirty="0"/>
          </a:p>
          <a:p>
            <a:pPr marL="285750" indent="-285750">
              <a:buFont typeface="Arial" panose="020B0604020202020204" pitchFamily="34" charset="0"/>
              <a:buChar char="•"/>
            </a:pPr>
            <a:r>
              <a:rPr lang="en-US" altLang="zh-CN" dirty="0"/>
              <a:t>《</a:t>
            </a:r>
            <a:r>
              <a:rPr lang="zh-CN" altLang="en-US" dirty="0"/>
              <a:t>规则</a:t>
            </a:r>
            <a:r>
              <a:rPr lang="en-US" altLang="zh-CN" dirty="0"/>
              <a:t>》</a:t>
            </a:r>
            <a:r>
              <a:rPr lang="zh-CN" altLang="en-US" dirty="0"/>
              <a:t>第七条明确了“对党的组织关系在地方、干部管理权限在主管部门的党员干部违纪问题，应当按照谁主管谁负责的原则进行监督执纪”，厘清了地方和主管部门在监督执纪中的责任，避免出现真空地带。</a:t>
            </a:r>
          </a:p>
        </p:txBody>
      </p:sp>
    </p:spTree>
    <p:extLst>
      <p:ext uri="{BB962C8B-B14F-4D97-AF65-F5344CB8AC3E}">
        <p14:creationId xmlns:p14="http://schemas.microsoft.com/office/powerpoint/2010/main" val="64496660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4654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请示报告制度</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03</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101482" y="2091690"/>
            <a:ext cx="6223750" cy="2585323"/>
          </a:xfrm>
          <a:prstGeom prst="rect">
            <a:avLst/>
          </a:prstGeom>
        </p:spPr>
        <p:txBody>
          <a:bodyPr wrap="square">
            <a:spAutoFit/>
          </a:bodyPr>
          <a:lstStyle/>
          <a:p>
            <a:r>
              <a:rPr lang="zh-CN" altLang="zh-CN" dirty="0"/>
              <a:t>第九条 </a:t>
            </a:r>
            <a:endParaRPr lang="en-US" altLang="zh-CN" dirty="0"/>
          </a:p>
          <a:p>
            <a:r>
              <a:rPr lang="en-US" altLang="zh-CN" dirty="0"/>
              <a:t>         </a:t>
            </a:r>
            <a:r>
              <a:rPr lang="zh-CN" altLang="zh-CN" dirty="0"/>
              <a:t>严格执行请示报告制度，对作出立案审查决定、给予党纪处分等重要事项，纪检机关应当向同级党委（党组）请示汇报并向上级纪委报告，形成明确意见后再正式行文请示。遇有重要事项应当及时报告，既要报告结果也要报告过程。</a:t>
            </a:r>
          </a:p>
          <a:p>
            <a:r>
              <a:rPr lang="zh-CN" altLang="zh-CN" dirty="0"/>
              <a:t>　　坚持民主集中制，线索处置、谈话函询、初步核实、立案审查、案件审理、处置执行中的重要问题，应当经集体研究后，报纪检机关主要负责人、相关负责人审批。</a:t>
            </a:r>
          </a:p>
          <a:p>
            <a:endParaRPr lang="zh-CN" altLang="en-US" dirty="0"/>
          </a:p>
        </p:txBody>
      </p:sp>
    </p:spTree>
    <p:extLst>
      <p:ext uri="{BB962C8B-B14F-4D97-AF65-F5344CB8AC3E}">
        <p14:creationId xmlns:p14="http://schemas.microsoft.com/office/powerpoint/2010/main" val="90624424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87706" y="1912922"/>
            <a:ext cx="9335874" cy="2906971"/>
            <a:chOff x="-1167254" y="1826176"/>
            <a:chExt cx="9335874" cy="2906971"/>
          </a:xfrm>
        </p:grpSpPr>
        <p:sp>
          <p:nvSpPr>
            <p:cNvPr id="33" name="文本框 32">
              <a:extLst>
                <a:ext uri="{FF2B5EF4-FFF2-40B4-BE49-F238E27FC236}">
                  <a16:creationId xmlns:a16="http://schemas.microsoft.com/office/drawing/2014/main" id="{E465C611-D860-401A-A6F4-5D2DE30F7C3D}"/>
                </a:ext>
              </a:extLst>
            </p:cNvPr>
            <p:cNvSpPr txBox="1"/>
            <p:nvPr/>
          </p:nvSpPr>
          <p:spPr>
            <a:xfrm>
              <a:off x="-1167254" y="2978821"/>
              <a:ext cx="4608286" cy="1754326"/>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案件监督</a:t>
              </a:r>
              <a:endParaRPr lang="en-US" altLang="zh-CN" sz="3600" b="1" dirty="0">
                <a:solidFill>
                  <a:schemeClr val="tx1">
                    <a:lumMod val="65000"/>
                    <a:lumOff val="35000"/>
                  </a:schemeClr>
                </a:solidFill>
                <a:cs typeface="+mn-ea"/>
                <a:sym typeface="+mn-lt"/>
              </a:endParaRPr>
            </a:p>
            <a:p>
              <a:pPr algn="ctr"/>
              <a:r>
                <a:rPr lang="zh-CN" altLang="en-US" sz="3600" b="1" dirty="0">
                  <a:solidFill>
                    <a:schemeClr val="tx1">
                      <a:lumMod val="65000"/>
                      <a:lumOff val="35000"/>
                    </a:schemeClr>
                  </a:solidFill>
                  <a:cs typeface="+mn-ea"/>
                  <a:sym typeface="+mn-lt"/>
                </a:rPr>
                <a:t>管理部门</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2516762" y="182617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84199" y="2511568"/>
            <a:ext cx="6572984" cy="1477328"/>
          </a:xfrm>
          <a:prstGeom prst="rect">
            <a:avLst/>
          </a:prstGeom>
        </p:spPr>
        <p:txBody>
          <a:bodyPr wrap="square">
            <a:spAutoFit/>
          </a:bodyPr>
          <a:lstStyle/>
          <a:p>
            <a:r>
              <a:rPr lang="zh-CN" altLang="zh-CN" dirty="0"/>
              <a:t>第十条 </a:t>
            </a:r>
            <a:endParaRPr lang="en-US" altLang="zh-CN" dirty="0"/>
          </a:p>
          <a:p>
            <a:r>
              <a:rPr lang="en-US" altLang="zh-CN" dirty="0"/>
              <a:t>       </a:t>
            </a:r>
            <a:r>
              <a:rPr lang="zh-CN" altLang="zh-CN" dirty="0"/>
              <a:t>纪检机关案件监督管理部门负责对监督执纪工作全过程进行监督管理，履行线索管理、组织协调、监督检查、督促办理、统计分析等职能。</a:t>
            </a:r>
          </a:p>
          <a:p>
            <a:endParaRPr lang="zh-CN" altLang="en-US" dirty="0"/>
          </a:p>
        </p:txBody>
      </p:sp>
    </p:spTree>
    <p:extLst>
      <p:ext uri="{BB962C8B-B14F-4D97-AF65-F5344CB8AC3E}">
        <p14:creationId xmlns:p14="http://schemas.microsoft.com/office/powerpoint/2010/main" val="11475884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87706" y="1912922"/>
            <a:ext cx="9335874" cy="2674620"/>
            <a:chOff x="-1167254" y="1826176"/>
            <a:chExt cx="9335874"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1167254" y="2978821"/>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派驻部门</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2516762" y="182617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05</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84199" y="2511568"/>
            <a:ext cx="6572984" cy="1754326"/>
          </a:xfrm>
          <a:prstGeom prst="rect">
            <a:avLst/>
          </a:prstGeom>
        </p:spPr>
        <p:txBody>
          <a:bodyPr wrap="square">
            <a:spAutoFit/>
          </a:bodyPr>
          <a:lstStyle/>
          <a:p>
            <a:r>
              <a:rPr lang="zh-CN" altLang="zh-CN" dirty="0"/>
              <a:t>第十一条 </a:t>
            </a:r>
            <a:endParaRPr lang="en-US" altLang="zh-CN" dirty="0"/>
          </a:p>
          <a:p>
            <a:r>
              <a:rPr lang="en-US" altLang="zh-CN" dirty="0"/>
              <a:t>      </a:t>
            </a:r>
            <a:r>
              <a:rPr lang="zh-CN" altLang="zh-CN" dirty="0"/>
              <a:t>派出机关应当加强对派驻纪检组监督执纪工作的领导，经常听取工作汇报。派驻纪检组依据有关规定和派出机关授权，对被监督单位党的组织和党员干部开展监督执纪工作，重要问题应当向派出机关请示报告，必要时可以向被监督单位党组织通报。</a:t>
            </a:r>
          </a:p>
        </p:txBody>
      </p:sp>
    </p:spTree>
    <p:extLst>
      <p:ext uri="{BB962C8B-B14F-4D97-AF65-F5344CB8AC3E}">
        <p14:creationId xmlns:p14="http://schemas.microsoft.com/office/powerpoint/2010/main" val="208513135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90225" y="496995"/>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16" name="文本框 15">
            <a:extLst>
              <a:ext uri="{FF2B5EF4-FFF2-40B4-BE49-F238E27FC236}">
                <a16:creationId xmlns:a16="http://schemas.microsoft.com/office/drawing/2014/main" id="{068FB483-DBE2-4818-8002-2CAC389B3227}"/>
              </a:ext>
            </a:extLst>
          </p:cNvPr>
          <p:cNvSpPr txBox="1"/>
          <p:nvPr/>
        </p:nvSpPr>
        <p:spPr>
          <a:xfrm>
            <a:off x="584995" y="2668110"/>
            <a:ext cx="3321908" cy="646331"/>
          </a:xfrm>
          <a:prstGeom prst="rect">
            <a:avLst/>
          </a:prstGeom>
          <a:noFill/>
        </p:spPr>
        <p:txBody>
          <a:bodyPr wrap="square" rtlCol="0">
            <a:spAutoFit/>
          </a:bodyPr>
          <a:lstStyle/>
          <a:p>
            <a:pPr algn="r">
              <a:defRPr/>
            </a:pPr>
            <a:r>
              <a:rPr lang="en-US" altLang="zh-CN" b="1" dirty="0">
                <a:solidFill>
                  <a:srgbClr val="99191E"/>
                </a:solidFill>
                <a:cs typeface="+mn-ea"/>
                <a:sym typeface="+mn-lt"/>
              </a:rPr>
              <a:t>《</a:t>
            </a:r>
            <a:r>
              <a:rPr lang="zh-CN" altLang="en-US" b="1" dirty="0">
                <a:solidFill>
                  <a:srgbClr val="99191E"/>
                </a:solidFill>
                <a:cs typeface="+mn-ea"/>
                <a:sym typeface="+mn-lt"/>
              </a:rPr>
              <a:t>中国共产党纪律检查机关监督执纪工作规则（试行）</a:t>
            </a:r>
            <a:r>
              <a:rPr lang="en-US" altLang="zh-CN" b="1" dirty="0">
                <a:solidFill>
                  <a:srgbClr val="99191E"/>
                </a:solidFill>
                <a:cs typeface="+mn-ea"/>
                <a:sym typeface="+mn-lt"/>
              </a:rPr>
              <a:t>》</a:t>
            </a:r>
          </a:p>
        </p:txBody>
      </p:sp>
      <p:cxnSp>
        <p:nvCxnSpPr>
          <p:cNvPr id="17" name="直接连接符 16">
            <a:extLst>
              <a:ext uri="{FF2B5EF4-FFF2-40B4-BE49-F238E27FC236}">
                <a16:creationId xmlns:a16="http://schemas.microsoft.com/office/drawing/2014/main" id="{E1880898-9350-4190-B13A-D30EED454796}"/>
              </a:ext>
            </a:extLst>
          </p:cNvPr>
          <p:cNvCxnSpPr>
            <a:cxnSpLocks/>
          </p:cNvCxnSpPr>
          <p:nvPr/>
        </p:nvCxnSpPr>
        <p:spPr>
          <a:xfrm>
            <a:off x="3931046" y="1657164"/>
            <a:ext cx="23514" cy="298031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9" name="TextBox 119">
            <a:extLst>
              <a:ext uri="{FF2B5EF4-FFF2-40B4-BE49-F238E27FC236}">
                <a16:creationId xmlns:a16="http://schemas.microsoft.com/office/drawing/2014/main" id="{5E97D6A1-C07D-49E0-B6D0-D6C37EA06A63}"/>
              </a:ext>
            </a:extLst>
          </p:cNvPr>
          <p:cNvSpPr txBox="1"/>
          <p:nvPr/>
        </p:nvSpPr>
        <p:spPr>
          <a:xfrm>
            <a:off x="3967153" y="1517967"/>
            <a:ext cx="1547843" cy="369332"/>
          </a:xfrm>
          <a:prstGeom prst="rect">
            <a:avLst/>
          </a:prstGeom>
          <a:noFill/>
        </p:spPr>
        <p:txBody>
          <a:bodyPr wrap="square" rtlCol="0">
            <a:spAutoFit/>
          </a:bodyPr>
          <a:lstStyle/>
          <a:p>
            <a:pPr defTabSz="914217"/>
            <a:r>
              <a:rPr lang="en-US" altLang="zh-CN" sz="1400" b="1" dirty="0">
                <a:solidFill>
                  <a:srgbClr val="99191E"/>
                </a:solidFill>
                <a:cs typeface="+mn-ea"/>
                <a:sym typeface="+mn-lt"/>
              </a:rPr>
              <a:t>  </a:t>
            </a:r>
            <a:r>
              <a:rPr lang="zh-CN" altLang="en-US" b="1" dirty="0">
                <a:solidFill>
                  <a:srgbClr val="99191E"/>
                </a:solidFill>
                <a:cs typeface="+mn-ea"/>
                <a:sym typeface="+mn-lt"/>
              </a:rPr>
              <a:t>总则（共</a:t>
            </a:r>
            <a:r>
              <a:rPr lang="en-US" altLang="zh-CN" b="1" dirty="0">
                <a:solidFill>
                  <a:srgbClr val="99191E"/>
                </a:solidFill>
                <a:cs typeface="+mn-ea"/>
                <a:sym typeface="+mn-lt"/>
              </a:rPr>
              <a:t>5</a:t>
            </a:r>
            <a:r>
              <a:rPr lang="zh-CN" altLang="en-US" b="1" dirty="0">
                <a:solidFill>
                  <a:srgbClr val="99191E"/>
                </a:solidFill>
                <a:cs typeface="+mn-ea"/>
                <a:sym typeface="+mn-lt"/>
              </a:rPr>
              <a:t>条）</a:t>
            </a:r>
            <a:endParaRPr lang="id-ID" b="1" dirty="0">
              <a:solidFill>
                <a:srgbClr val="99191E"/>
              </a:solidFill>
              <a:cs typeface="+mn-ea"/>
              <a:sym typeface="+mn-lt"/>
            </a:endParaRPr>
          </a:p>
        </p:txBody>
      </p:sp>
      <p:sp>
        <p:nvSpPr>
          <p:cNvPr id="22" name="TextBox 119">
            <a:extLst>
              <a:ext uri="{FF2B5EF4-FFF2-40B4-BE49-F238E27FC236}">
                <a16:creationId xmlns:a16="http://schemas.microsoft.com/office/drawing/2014/main" id="{168D1770-E40E-4C47-A6B3-A3B1FFA493B8}"/>
              </a:ext>
            </a:extLst>
          </p:cNvPr>
          <p:cNvSpPr txBox="1"/>
          <p:nvPr/>
        </p:nvSpPr>
        <p:spPr>
          <a:xfrm>
            <a:off x="3886698" y="2777987"/>
            <a:ext cx="1796520" cy="369332"/>
          </a:xfrm>
          <a:prstGeom prst="rect">
            <a:avLst/>
          </a:prstGeom>
          <a:noFill/>
        </p:spPr>
        <p:txBody>
          <a:bodyPr wrap="square" rtlCol="0">
            <a:spAutoFit/>
          </a:bodyPr>
          <a:lstStyle/>
          <a:p>
            <a:pPr defTabSz="914217"/>
            <a:r>
              <a:rPr lang="en-US" altLang="zh-CN" b="1" dirty="0">
                <a:solidFill>
                  <a:srgbClr val="99191E"/>
                </a:solidFill>
                <a:cs typeface="+mn-ea"/>
                <a:sym typeface="+mn-lt"/>
              </a:rPr>
              <a:t>  </a:t>
            </a:r>
            <a:r>
              <a:rPr lang="zh-CN" altLang="en-US" b="1" dirty="0">
                <a:solidFill>
                  <a:srgbClr val="99191E"/>
                </a:solidFill>
                <a:cs typeface="+mn-ea"/>
                <a:sym typeface="+mn-lt"/>
              </a:rPr>
              <a:t>分则（共</a:t>
            </a:r>
            <a:r>
              <a:rPr lang="en-US" altLang="zh-CN" b="1" dirty="0">
                <a:solidFill>
                  <a:srgbClr val="99191E"/>
                </a:solidFill>
                <a:cs typeface="+mn-ea"/>
                <a:sym typeface="+mn-lt"/>
              </a:rPr>
              <a:t>49</a:t>
            </a:r>
            <a:r>
              <a:rPr lang="zh-CN" altLang="en-US" b="1" dirty="0">
                <a:solidFill>
                  <a:srgbClr val="99191E"/>
                </a:solidFill>
                <a:cs typeface="+mn-ea"/>
                <a:sym typeface="+mn-lt"/>
              </a:rPr>
              <a:t>条）</a:t>
            </a:r>
            <a:endParaRPr lang="id-ID" b="1" dirty="0">
              <a:solidFill>
                <a:srgbClr val="99191E"/>
              </a:solidFill>
              <a:cs typeface="+mn-ea"/>
              <a:sym typeface="+mn-lt"/>
            </a:endParaRPr>
          </a:p>
        </p:txBody>
      </p:sp>
      <p:sp>
        <p:nvSpPr>
          <p:cNvPr id="25" name="TextBox 119">
            <a:extLst>
              <a:ext uri="{FF2B5EF4-FFF2-40B4-BE49-F238E27FC236}">
                <a16:creationId xmlns:a16="http://schemas.microsoft.com/office/drawing/2014/main" id="{E49FFE89-6E4A-4215-8C3E-488A65A51E38}"/>
              </a:ext>
            </a:extLst>
          </p:cNvPr>
          <p:cNvSpPr txBox="1"/>
          <p:nvPr/>
        </p:nvSpPr>
        <p:spPr>
          <a:xfrm>
            <a:off x="3912760" y="4364945"/>
            <a:ext cx="1568137" cy="369332"/>
          </a:xfrm>
          <a:prstGeom prst="rect">
            <a:avLst/>
          </a:prstGeom>
          <a:noFill/>
        </p:spPr>
        <p:txBody>
          <a:bodyPr wrap="square" rtlCol="0">
            <a:spAutoFit/>
          </a:bodyPr>
          <a:lstStyle/>
          <a:p>
            <a:pPr defTabSz="914217"/>
            <a:r>
              <a:rPr lang="en-US" altLang="zh-CN" b="1" dirty="0">
                <a:solidFill>
                  <a:srgbClr val="99191E"/>
                </a:solidFill>
                <a:cs typeface="+mn-ea"/>
                <a:sym typeface="+mn-lt"/>
              </a:rPr>
              <a:t>  </a:t>
            </a:r>
            <a:r>
              <a:rPr lang="zh-CN" altLang="en-US" b="1" dirty="0">
                <a:solidFill>
                  <a:srgbClr val="99191E"/>
                </a:solidFill>
                <a:cs typeface="+mn-ea"/>
                <a:sym typeface="+mn-lt"/>
              </a:rPr>
              <a:t>附则（共</a:t>
            </a:r>
            <a:r>
              <a:rPr lang="en-US" altLang="zh-CN" b="1" dirty="0">
                <a:solidFill>
                  <a:srgbClr val="99191E"/>
                </a:solidFill>
                <a:cs typeface="+mn-ea"/>
                <a:sym typeface="+mn-lt"/>
              </a:rPr>
              <a:t>3</a:t>
            </a:r>
            <a:r>
              <a:rPr lang="zh-CN" altLang="en-US" b="1" dirty="0">
                <a:solidFill>
                  <a:srgbClr val="99191E"/>
                </a:solidFill>
                <a:cs typeface="+mn-ea"/>
                <a:sym typeface="+mn-lt"/>
              </a:rPr>
              <a:t>条）</a:t>
            </a:r>
            <a:endParaRPr lang="id-ID" b="1" dirty="0">
              <a:solidFill>
                <a:srgbClr val="99191E"/>
              </a:solidFill>
              <a:cs typeface="+mn-ea"/>
              <a:sym typeface="+mn-lt"/>
            </a:endParaRPr>
          </a:p>
        </p:txBody>
      </p:sp>
      <p:sp>
        <p:nvSpPr>
          <p:cNvPr id="2" name="文本框 1">
            <a:extLst>
              <a:ext uri="{FF2B5EF4-FFF2-40B4-BE49-F238E27FC236}">
                <a16:creationId xmlns:a16="http://schemas.microsoft.com/office/drawing/2014/main" id="{F75654C0-9C0E-41E0-B152-607140EAE7AB}"/>
              </a:ext>
            </a:extLst>
          </p:cNvPr>
          <p:cNvSpPr txBox="1"/>
          <p:nvPr/>
        </p:nvSpPr>
        <p:spPr>
          <a:xfrm>
            <a:off x="998009" y="3409821"/>
            <a:ext cx="3021468" cy="461665"/>
          </a:xfrm>
          <a:prstGeom prst="rect">
            <a:avLst/>
          </a:prstGeom>
          <a:noFill/>
        </p:spPr>
        <p:txBody>
          <a:bodyPr wrap="square" rtlCol="0">
            <a:spAutoFit/>
          </a:bodyPr>
          <a:lstStyle/>
          <a:p>
            <a:r>
              <a:rPr lang="en-US" altLang="zh-CN" sz="1200" dirty="0">
                <a:solidFill>
                  <a:schemeClr val="tx1">
                    <a:lumMod val="50000"/>
                    <a:lumOff val="50000"/>
                  </a:schemeClr>
                </a:solidFill>
              </a:rPr>
              <a:t>2017</a:t>
            </a:r>
            <a:r>
              <a:rPr lang="zh-CN" altLang="en-US" sz="1200" dirty="0">
                <a:solidFill>
                  <a:schemeClr val="tx1">
                    <a:lumMod val="50000"/>
                    <a:lumOff val="50000"/>
                  </a:schemeClr>
                </a:solidFill>
              </a:rPr>
              <a:t>年</a:t>
            </a:r>
            <a:r>
              <a:rPr lang="en-US" altLang="zh-CN" sz="1200" dirty="0">
                <a:solidFill>
                  <a:schemeClr val="tx1">
                    <a:lumMod val="50000"/>
                    <a:lumOff val="50000"/>
                  </a:schemeClr>
                </a:solidFill>
              </a:rPr>
              <a:t>1</a:t>
            </a:r>
            <a:r>
              <a:rPr lang="zh-CN" altLang="en-US" sz="1200" dirty="0">
                <a:solidFill>
                  <a:schemeClr val="tx1">
                    <a:lumMod val="50000"/>
                    <a:lumOff val="50000"/>
                  </a:schemeClr>
                </a:solidFill>
              </a:rPr>
              <a:t>月</a:t>
            </a:r>
            <a:r>
              <a:rPr lang="en-US" altLang="zh-CN" sz="1200" dirty="0">
                <a:solidFill>
                  <a:schemeClr val="tx1">
                    <a:lumMod val="50000"/>
                    <a:lumOff val="50000"/>
                  </a:schemeClr>
                </a:solidFill>
              </a:rPr>
              <a:t>8</a:t>
            </a:r>
            <a:r>
              <a:rPr lang="zh-CN" altLang="en-US" sz="1200" dirty="0">
                <a:solidFill>
                  <a:schemeClr val="tx1">
                    <a:lumMod val="50000"/>
                    <a:lumOff val="50000"/>
                  </a:schemeClr>
                </a:solidFill>
              </a:rPr>
              <a:t>日中国共产党第十八届中央纪律检查委员会第七次全体会议通过</a:t>
            </a:r>
          </a:p>
        </p:txBody>
      </p:sp>
      <p:cxnSp>
        <p:nvCxnSpPr>
          <p:cNvPr id="33" name="直接连接符 32">
            <a:extLst>
              <a:ext uri="{FF2B5EF4-FFF2-40B4-BE49-F238E27FC236}">
                <a16:creationId xmlns:a16="http://schemas.microsoft.com/office/drawing/2014/main" id="{D2A6A40D-1B6B-4663-9D01-A49775DEB9D5}"/>
              </a:ext>
            </a:extLst>
          </p:cNvPr>
          <p:cNvCxnSpPr>
            <a:cxnSpLocks/>
          </p:cNvCxnSpPr>
          <p:nvPr/>
        </p:nvCxnSpPr>
        <p:spPr>
          <a:xfrm flipH="1">
            <a:off x="5475039" y="1702633"/>
            <a:ext cx="1080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直接连接符 33">
            <a:extLst>
              <a:ext uri="{FF2B5EF4-FFF2-40B4-BE49-F238E27FC236}">
                <a16:creationId xmlns:a16="http://schemas.microsoft.com/office/drawing/2014/main" id="{E6C00DF1-958D-432C-A487-0EBE0A7172B8}"/>
              </a:ext>
            </a:extLst>
          </p:cNvPr>
          <p:cNvCxnSpPr>
            <a:cxnSpLocks/>
          </p:cNvCxnSpPr>
          <p:nvPr/>
        </p:nvCxnSpPr>
        <p:spPr>
          <a:xfrm flipH="1">
            <a:off x="5542472" y="2978476"/>
            <a:ext cx="1080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5" name="直接连接符 34">
            <a:extLst>
              <a:ext uri="{FF2B5EF4-FFF2-40B4-BE49-F238E27FC236}">
                <a16:creationId xmlns:a16="http://schemas.microsoft.com/office/drawing/2014/main" id="{35E40E6C-F2C0-441B-A5C5-F5ED76B7A4D1}"/>
              </a:ext>
            </a:extLst>
          </p:cNvPr>
          <p:cNvCxnSpPr>
            <a:cxnSpLocks/>
          </p:cNvCxnSpPr>
          <p:nvPr/>
        </p:nvCxnSpPr>
        <p:spPr>
          <a:xfrm flipH="1">
            <a:off x="5475039" y="4566899"/>
            <a:ext cx="1080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文本框 8">
            <a:extLst>
              <a:ext uri="{FF2B5EF4-FFF2-40B4-BE49-F238E27FC236}">
                <a16:creationId xmlns:a16="http://schemas.microsoft.com/office/drawing/2014/main" id="{9DB5F9DD-A4CD-42D1-83E4-FEA1C1AB6B10}"/>
              </a:ext>
            </a:extLst>
          </p:cNvPr>
          <p:cNvSpPr txBox="1"/>
          <p:nvPr/>
        </p:nvSpPr>
        <p:spPr>
          <a:xfrm>
            <a:off x="6555039" y="1535100"/>
            <a:ext cx="2291837" cy="307777"/>
          </a:xfrm>
          <a:prstGeom prst="rect">
            <a:avLst/>
          </a:prstGeom>
          <a:noFill/>
        </p:spPr>
        <p:txBody>
          <a:bodyPr wrap="square" rtlCol="0">
            <a:spAutoFit/>
          </a:bodyPr>
          <a:lstStyle/>
          <a:p>
            <a:r>
              <a:rPr lang="zh-CN" altLang="en-US" sz="1400" dirty="0">
                <a:solidFill>
                  <a:schemeClr val="tx1">
                    <a:lumMod val="50000"/>
                    <a:lumOff val="50000"/>
                  </a:schemeClr>
                </a:solidFill>
                <a:latin typeface="+mj-lt"/>
              </a:rPr>
              <a:t>第一章（第</a:t>
            </a:r>
            <a:r>
              <a:rPr lang="en-US" altLang="zh-CN" sz="1400" dirty="0">
                <a:solidFill>
                  <a:schemeClr val="tx1">
                    <a:lumMod val="50000"/>
                    <a:lumOff val="50000"/>
                  </a:schemeClr>
                </a:solidFill>
                <a:latin typeface="+mj-lt"/>
              </a:rPr>
              <a:t>1~5</a:t>
            </a:r>
            <a:r>
              <a:rPr lang="zh-CN" altLang="en-US" sz="1400" dirty="0">
                <a:solidFill>
                  <a:schemeClr val="tx1">
                    <a:lumMod val="50000"/>
                    <a:lumOff val="50000"/>
                  </a:schemeClr>
                </a:solidFill>
                <a:latin typeface="+mj-lt"/>
              </a:rPr>
              <a:t>条）</a:t>
            </a:r>
          </a:p>
        </p:txBody>
      </p:sp>
      <p:sp>
        <p:nvSpPr>
          <p:cNvPr id="36" name="文本框 35">
            <a:extLst>
              <a:ext uri="{FF2B5EF4-FFF2-40B4-BE49-F238E27FC236}">
                <a16:creationId xmlns:a16="http://schemas.microsoft.com/office/drawing/2014/main" id="{847997B7-4904-4924-B29C-C1CC9D96C662}"/>
              </a:ext>
            </a:extLst>
          </p:cNvPr>
          <p:cNvSpPr txBox="1"/>
          <p:nvPr/>
        </p:nvSpPr>
        <p:spPr>
          <a:xfrm>
            <a:off x="6592751" y="1941280"/>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第二章  领导体制（共</a:t>
            </a:r>
            <a:r>
              <a:rPr lang="en-US" altLang="zh-CN" sz="1400" dirty="0">
                <a:solidFill>
                  <a:schemeClr val="tx1">
                    <a:lumMod val="50000"/>
                    <a:lumOff val="50000"/>
                  </a:schemeClr>
                </a:solidFill>
                <a:latin typeface="+mj-lt"/>
              </a:rPr>
              <a:t>6</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6~11</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37" name="文本框 36">
            <a:extLst>
              <a:ext uri="{FF2B5EF4-FFF2-40B4-BE49-F238E27FC236}">
                <a16:creationId xmlns:a16="http://schemas.microsoft.com/office/drawing/2014/main" id="{50C582FD-8055-41F9-9BA4-86BBDDD5C8BB}"/>
              </a:ext>
            </a:extLst>
          </p:cNvPr>
          <p:cNvSpPr txBox="1"/>
          <p:nvPr/>
        </p:nvSpPr>
        <p:spPr>
          <a:xfrm>
            <a:off x="6592751" y="2268283"/>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第三章  线索处置（共</a:t>
            </a:r>
            <a:r>
              <a:rPr lang="en-US" altLang="zh-CN" sz="1400" dirty="0">
                <a:solidFill>
                  <a:schemeClr val="tx1">
                    <a:lumMod val="50000"/>
                    <a:lumOff val="50000"/>
                  </a:schemeClr>
                </a:solidFill>
                <a:latin typeface="+mj-lt"/>
              </a:rPr>
              <a:t>6</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12~17</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38" name="文本框 37">
            <a:extLst>
              <a:ext uri="{FF2B5EF4-FFF2-40B4-BE49-F238E27FC236}">
                <a16:creationId xmlns:a16="http://schemas.microsoft.com/office/drawing/2014/main" id="{39FEBA41-0F2E-493D-AE9F-DA4EB418E0FA}"/>
              </a:ext>
            </a:extLst>
          </p:cNvPr>
          <p:cNvSpPr txBox="1"/>
          <p:nvPr/>
        </p:nvSpPr>
        <p:spPr>
          <a:xfrm>
            <a:off x="6592751" y="2574329"/>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第四章  谈话函询（共</a:t>
            </a:r>
            <a:r>
              <a:rPr lang="en-US" altLang="zh-CN" sz="1400" dirty="0">
                <a:solidFill>
                  <a:schemeClr val="tx1">
                    <a:lumMod val="50000"/>
                    <a:lumOff val="50000"/>
                  </a:schemeClr>
                </a:solidFill>
                <a:latin typeface="+mj-lt"/>
              </a:rPr>
              <a:t>4</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18~21</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39" name="文本框 38">
            <a:extLst>
              <a:ext uri="{FF2B5EF4-FFF2-40B4-BE49-F238E27FC236}">
                <a16:creationId xmlns:a16="http://schemas.microsoft.com/office/drawing/2014/main" id="{0F93217D-0A78-4189-AEEF-DE2BFCF67CCA}"/>
              </a:ext>
            </a:extLst>
          </p:cNvPr>
          <p:cNvSpPr txBox="1"/>
          <p:nvPr/>
        </p:nvSpPr>
        <p:spPr>
          <a:xfrm>
            <a:off x="6592751" y="3202509"/>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第六章  立案审查（共</a:t>
            </a:r>
            <a:r>
              <a:rPr lang="en-US" altLang="zh-CN" sz="1400" dirty="0">
                <a:solidFill>
                  <a:schemeClr val="tx1">
                    <a:lumMod val="50000"/>
                    <a:lumOff val="50000"/>
                  </a:schemeClr>
                </a:solidFill>
                <a:latin typeface="+mj-lt"/>
              </a:rPr>
              <a:t>14</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25~38</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40" name="文本框 39">
            <a:extLst>
              <a:ext uri="{FF2B5EF4-FFF2-40B4-BE49-F238E27FC236}">
                <a16:creationId xmlns:a16="http://schemas.microsoft.com/office/drawing/2014/main" id="{4E6BD29B-EC8B-4798-A66B-762EDF60A059}"/>
              </a:ext>
            </a:extLst>
          </p:cNvPr>
          <p:cNvSpPr txBox="1"/>
          <p:nvPr/>
        </p:nvSpPr>
        <p:spPr>
          <a:xfrm>
            <a:off x="6594424" y="2874770"/>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第五章  初步核实（共</a:t>
            </a:r>
            <a:r>
              <a:rPr lang="en-US" altLang="zh-CN" sz="1400" dirty="0">
                <a:solidFill>
                  <a:schemeClr val="tx1">
                    <a:lumMod val="50000"/>
                    <a:lumOff val="50000"/>
                  </a:schemeClr>
                </a:solidFill>
                <a:latin typeface="+mj-lt"/>
              </a:rPr>
              <a:t>3</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22~24</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41" name="文本框 40">
            <a:extLst>
              <a:ext uri="{FF2B5EF4-FFF2-40B4-BE49-F238E27FC236}">
                <a16:creationId xmlns:a16="http://schemas.microsoft.com/office/drawing/2014/main" id="{1E44D85A-8657-4CD8-BBBF-CAFAB00F7E6F}"/>
              </a:ext>
            </a:extLst>
          </p:cNvPr>
          <p:cNvSpPr txBox="1"/>
          <p:nvPr/>
        </p:nvSpPr>
        <p:spPr>
          <a:xfrm>
            <a:off x="6588616" y="3530248"/>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第七章  审理（共</a:t>
            </a:r>
            <a:r>
              <a:rPr lang="en-US" altLang="zh-CN" sz="1400" dirty="0">
                <a:solidFill>
                  <a:schemeClr val="tx1">
                    <a:lumMod val="50000"/>
                    <a:lumOff val="50000"/>
                  </a:schemeClr>
                </a:solidFill>
                <a:latin typeface="+mj-lt"/>
              </a:rPr>
              <a:t>6</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39~44</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42" name="文本框 41">
            <a:extLst>
              <a:ext uri="{FF2B5EF4-FFF2-40B4-BE49-F238E27FC236}">
                <a16:creationId xmlns:a16="http://schemas.microsoft.com/office/drawing/2014/main" id="{EAEFFF8A-37B0-4813-A1C9-59641B704A65}"/>
              </a:ext>
            </a:extLst>
          </p:cNvPr>
          <p:cNvSpPr txBox="1"/>
          <p:nvPr/>
        </p:nvSpPr>
        <p:spPr>
          <a:xfrm>
            <a:off x="6572048" y="3860981"/>
            <a:ext cx="3765512" cy="307777"/>
          </a:xfrm>
          <a:prstGeom prst="rect">
            <a:avLst/>
          </a:prstGeom>
          <a:noFill/>
        </p:spPr>
        <p:txBody>
          <a:bodyPr wrap="square" rtlCol="0">
            <a:spAutoFit/>
          </a:bodyPr>
          <a:lstStyle/>
          <a:p>
            <a:pPr marL="285750" indent="-285750">
              <a:buFont typeface="Arial" panose="020B0604020202020204" pitchFamily="34" charset="0"/>
              <a:buChar char="•"/>
            </a:pPr>
            <a:r>
              <a:rPr lang="zh-CN" altLang="en-US" sz="1400" dirty="0">
                <a:solidFill>
                  <a:schemeClr val="tx1">
                    <a:lumMod val="50000"/>
                    <a:lumOff val="50000"/>
                  </a:schemeClr>
                </a:solidFill>
                <a:latin typeface="+mj-lt"/>
              </a:rPr>
              <a:t>第八章  监督管理（共</a:t>
            </a:r>
            <a:r>
              <a:rPr lang="en-US" altLang="zh-CN" sz="1400" dirty="0">
                <a:solidFill>
                  <a:schemeClr val="tx1">
                    <a:lumMod val="50000"/>
                    <a:lumOff val="50000"/>
                  </a:schemeClr>
                </a:solidFill>
                <a:latin typeface="+mj-lt"/>
              </a:rPr>
              <a:t>10</a:t>
            </a:r>
            <a:r>
              <a:rPr lang="zh-CN" altLang="en-US" sz="1400" dirty="0">
                <a:solidFill>
                  <a:schemeClr val="tx1">
                    <a:lumMod val="50000"/>
                    <a:lumOff val="50000"/>
                  </a:schemeClr>
                </a:solidFill>
                <a:latin typeface="+mj-lt"/>
              </a:rPr>
              <a:t>条，第</a:t>
            </a:r>
            <a:r>
              <a:rPr lang="en-US" altLang="zh-CN" sz="1400" dirty="0">
                <a:solidFill>
                  <a:schemeClr val="tx1">
                    <a:lumMod val="50000"/>
                    <a:lumOff val="50000"/>
                  </a:schemeClr>
                </a:solidFill>
                <a:latin typeface="+mj-lt"/>
              </a:rPr>
              <a:t>45~54</a:t>
            </a:r>
            <a:r>
              <a:rPr lang="zh-CN" altLang="en-US" sz="1400" dirty="0">
                <a:solidFill>
                  <a:schemeClr val="tx1">
                    <a:lumMod val="50000"/>
                    <a:lumOff val="50000"/>
                  </a:schemeClr>
                </a:solidFill>
                <a:latin typeface="+mj-lt"/>
              </a:rPr>
              <a:t>条）</a:t>
            </a:r>
            <a:endParaRPr lang="en-US" altLang="zh-CN" sz="1400" dirty="0">
              <a:solidFill>
                <a:schemeClr val="tx1">
                  <a:lumMod val="50000"/>
                  <a:lumOff val="50000"/>
                </a:schemeClr>
              </a:solidFill>
              <a:latin typeface="+mj-lt"/>
            </a:endParaRPr>
          </a:p>
        </p:txBody>
      </p:sp>
      <p:sp>
        <p:nvSpPr>
          <p:cNvPr id="44" name="文本框 43">
            <a:extLst>
              <a:ext uri="{FF2B5EF4-FFF2-40B4-BE49-F238E27FC236}">
                <a16:creationId xmlns:a16="http://schemas.microsoft.com/office/drawing/2014/main" id="{4DDAB6AC-84AE-4E8D-A0C4-C8D025F512DB}"/>
              </a:ext>
            </a:extLst>
          </p:cNvPr>
          <p:cNvSpPr txBox="1"/>
          <p:nvPr/>
        </p:nvSpPr>
        <p:spPr>
          <a:xfrm>
            <a:off x="6555038" y="4426845"/>
            <a:ext cx="2291837" cy="307777"/>
          </a:xfrm>
          <a:prstGeom prst="rect">
            <a:avLst/>
          </a:prstGeom>
          <a:noFill/>
        </p:spPr>
        <p:txBody>
          <a:bodyPr wrap="square" rtlCol="0">
            <a:spAutoFit/>
          </a:bodyPr>
          <a:lstStyle/>
          <a:p>
            <a:r>
              <a:rPr lang="zh-CN" altLang="en-US" sz="1400" dirty="0">
                <a:solidFill>
                  <a:schemeClr val="tx1">
                    <a:lumMod val="50000"/>
                    <a:lumOff val="50000"/>
                  </a:schemeClr>
                </a:solidFill>
                <a:latin typeface="+mj-lt"/>
              </a:rPr>
              <a:t>第九章（第</a:t>
            </a:r>
            <a:r>
              <a:rPr lang="en-US" altLang="zh-CN" sz="1400" dirty="0">
                <a:solidFill>
                  <a:schemeClr val="tx1">
                    <a:lumMod val="50000"/>
                    <a:lumOff val="50000"/>
                  </a:schemeClr>
                </a:solidFill>
                <a:latin typeface="+mj-lt"/>
              </a:rPr>
              <a:t>55~57</a:t>
            </a:r>
            <a:r>
              <a:rPr lang="zh-CN" altLang="en-US" sz="1400" dirty="0">
                <a:solidFill>
                  <a:schemeClr val="tx1">
                    <a:lumMod val="50000"/>
                    <a:lumOff val="50000"/>
                  </a:schemeClr>
                </a:solidFill>
                <a:latin typeface="+mj-lt"/>
              </a:rPr>
              <a:t>条）</a:t>
            </a:r>
          </a:p>
        </p:txBody>
      </p:sp>
    </p:spTree>
    <p:extLst>
      <p:ext uri="{BB962C8B-B14F-4D97-AF65-F5344CB8AC3E}">
        <p14:creationId xmlns:p14="http://schemas.microsoft.com/office/powerpoint/2010/main" val="32665085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down)">
                                      <p:cBhvr>
                                        <p:cTn id="14" dur="500"/>
                                        <p:tgtEl>
                                          <p:spTgt spid="1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childTnLst>
                          </p:cTn>
                        </p:par>
                        <p:par>
                          <p:cTn id="24" fill="hold">
                            <p:stCondLst>
                              <p:cond delay="1000"/>
                            </p:stCondLst>
                            <p:childTnLst>
                              <p:par>
                                <p:cTn id="25" presetID="22" presetClass="entr" presetSubtype="4"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down)">
                                      <p:cBhvr>
                                        <p:cTn id="27" dur="500"/>
                                        <p:tgtEl>
                                          <p:spTgt spid="33"/>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par>
                          <p:cTn id="30" fill="hold">
                            <p:stCondLst>
                              <p:cond delay="1500"/>
                            </p:stCondLst>
                            <p:childTnLst>
                              <p:par>
                                <p:cTn id="31" presetID="22" presetClass="entr" presetSubtype="4" fill="hold"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down)">
                                      <p:cBhvr>
                                        <p:cTn id="33" dur="500"/>
                                        <p:tgtEl>
                                          <p:spTgt spid="3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wipe(left)">
                                      <p:cBhvr>
                                        <p:cTn id="36" dur="500"/>
                                        <p:tgtEl>
                                          <p:spTgt spid="3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left)">
                                      <p:cBhvr>
                                        <p:cTn id="39" dur="500"/>
                                        <p:tgtEl>
                                          <p:spTgt spid="38"/>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left)">
                                      <p:cBhvr>
                                        <p:cTn id="42" dur="500"/>
                                        <p:tgtEl>
                                          <p:spTgt spid="3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wipe(left)">
                                      <p:cBhvr>
                                        <p:cTn id="45" dur="500"/>
                                        <p:tgtEl>
                                          <p:spTgt spid="40"/>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left)">
                                      <p:cBhvr>
                                        <p:cTn id="51" dur="500"/>
                                        <p:tgtEl>
                                          <p:spTgt spid="41"/>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wipe(left)">
                                      <p:cBhvr>
                                        <p:cTn id="54" dur="500"/>
                                        <p:tgtEl>
                                          <p:spTgt spid="42"/>
                                        </p:tgtEl>
                                      </p:cBhvr>
                                    </p:animEffect>
                                  </p:childTnLst>
                                </p:cTn>
                              </p:par>
                            </p:childTnLst>
                          </p:cTn>
                        </p:par>
                        <p:par>
                          <p:cTn id="55" fill="hold">
                            <p:stCondLst>
                              <p:cond delay="2000"/>
                            </p:stCondLst>
                            <p:childTnLst>
                              <p:par>
                                <p:cTn id="56" presetID="22" presetClass="entr" presetSubtype="4" fill="hold" nodeType="after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wipe(down)">
                                      <p:cBhvr>
                                        <p:cTn id="58" dur="500"/>
                                        <p:tgtEl>
                                          <p:spTgt spid="35"/>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2" grpId="0"/>
      <p:bldP spid="25" grpId="0"/>
      <p:bldP spid="2" grpId="0"/>
      <p:bldP spid="9" grpId="0"/>
      <p:bldP spid="36" grpId="0"/>
      <p:bldP spid="37" grpId="0"/>
      <p:bldP spid="38" grpId="0"/>
      <p:bldP spid="39" grpId="0"/>
      <p:bldP spid="40" grpId="0"/>
      <p:bldP spid="41" grpId="0"/>
      <p:bldP spid="42" grpId="0"/>
      <p:bldP spid="4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3052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2" name="文本框 1">
            <a:extLst>
              <a:ext uri="{FF2B5EF4-FFF2-40B4-BE49-F238E27FC236}">
                <a16:creationId xmlns:a16="http://schemas.microsoft.com/office/drawing/2014/main" id="{2F3630FF-28B5-4A68-8B9D-C934A137A83A}"/>
              </a:ext>
            </a:extLst>
          </p:cNvPr>
          <p:cNvSpPr txBox="1"/>
          <p:nvPr/>
        </p:nvSpPr>
        <p:spPr>
          <a:xfrm>
            <a:off x="1504121" y="2179547"/>
            <a:ext cx="6264492" cy="2308324"/>
          </a:xfrm>
          <a:prstGeom prst="rect">
            <a:avLst/>
          </a:prstGeom>
          <a:noFill/>
        </p:spPr>
        <p:txBody>
          <a:bodyPr wrap="square" rtlCol="0">
            <a:spAutoFit/>
          </a:bodyPr>
          <a:lstStyle/>
          <a:p>
            <a:r>
              <a:rPr lang="zh-CN" altLang="en-US" dirty="0"/>
              <a:t>对于派出机关、派驻纪检组、被监督单位之间的关系，</a:t>
            </a:r>
            <a:r>
              <a:rPr lang="en-US" altLang="zh-CN" dirty="0"/>
              <a:t>《</a:t>
            </a:r>
            <a:r>
              <a:rPr lang="zh-CN" altLang="en-US" dirty="0"/>
              <a:t>规则</a:t>
            </a:r>
            <a:r>
              <a:rPr lang="en-US" altLang="zh-CN" dirty="0"/>
              <a:t>》</a:t>
            </a:r>
            <a:r>
              <a:rPr lang="zh-CN" altLang="en-US" dirty="0"/>
              <a:t>第十一条进行了规定，“派出机关应当加强对派驻纪检组监督执纪工作的领导”，“派驻纪检组依据有关规定和派出机关授权，对被监督单位党的组织和党员干部开展监督执纪工作”。这一条进一步明确了派出机关与派驻纪检组领导与被领导的关系，派驻纪检组与被监督单位是监督与被监督的关系，并明确了派驻纪检组的工作依据和与派出机关的联系方式，使派驻监督的底气更足、腰杆更硬。</a:t>
            </a:r>
          </a:p>
        </p:txBody>
      </p:sp>
      <p:grpSp>
        <p:nvGrpSpPr>
          <p:cNvPr id="7" name="组合 6">
            <a:extLst>
              <a:ext uri="{FF2B5EF4-FFF2-40B4-BE49-F238E27FC236}">
                <a16:creationId xmlns:a16="http://schemas.microsoft.com/office/drawing/2014/main" id="{7F8364AD-5207-417D-B128-B36FEB0AE096}"/>
              </a:ext>
            </a:extLst>
          </p:cNvPr>
          <p:cNvGrpSpPr/>
          <p:nvPr/>
        </p:nvGrpSpPr>
        <p:grpSpPr>
          <a:xfrm>
            <a:off x="535688" y="467763"/>
            <a:ext cx="5439149" cy="1112540"/>
            <a:chOff x="321148" y="580657"/>
            <a:chExt cx="5439149" cy="1112540"/>
          </a:xfrm>
        </p:grpSpPr>
        <p:sp>
          <p:nvSpPr>
            <p:cNvPr id="8" name="Subtitle 2">
              <a:extLst>
                <a:ext uri="{FF2B5EF4-FFF2-40B4-BE49-F238E27FC236}">
                  <a16:creationId xmlns:a16="http://schemas.microsoft.com/office/drawing/2014/main" id="{E6C19425-54A8-4B82-A2FA-EA9D64CC549A}"/>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派驻部门</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9" name="Subtitle 2">
              <a:extLst>
                <a:ext uri="{FF2B5EF4-FFF2-40B4-BE49-F238E27FC236}">
                  <a16:creationId xmlns:a16="http://schemas.microsoft.com/office/drawing/2014/main" id="{9983BE91-21D9-4810-B2CD-1932C99F7DEF}"/>
                </a:ext>
              </a:extLst>
            </p:cNvPr>
            <p:cNvSpPr txBox="1">
              <a:spLocks/>
            </p:cNvSpPr>
            <p:nvPr/>
          </p:nvSpPr>
          <p:spPr>
            <a:xfrm>
              <a:off x="364297" y="1113982"/>
              <a:ext cx="5396000"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领导与被领导</a:t>
              </a: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，监督与被监督</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grpSp>
        <p:nvGrpSpPr>
          <p:cNvPr id="10" name="Group 6">
            <a:extLst>
              <a:ext uri="{FF2B5EF4-FFF2-40B4-BE49-F238E27FC236}">
                <a16:creationId xmlns:a16="http://schemas.microsoft.com/office/drawing/2014/main" id="{FAE40C98-8FF7-4389-823F-E41EC82A68C4}"/>
              </a:ext>
            </a:extLst>
          </p:cNvPr>
          <p:cNvGrpSpPr/>
          <p:nvPr/>
        </p:nvGrpSpPr>
        <p:grpSpPr>
          <a:xfrm>
            <a:off x="9003984" y="561233"/>
            <a:ext cx="2857496" cy="6056897"/>
            <a:chOff x="5095877" y="496984"/>
            <a:chExt cx="2857496" cy="6056897"/>
          </a:xfrm>
          <a:solidFill>
            <a:sysClr val="window" lastClr="FFFFFF">
              <a:lumMod val="95000"/>
            </a:sysClr>
          </a:solidFill>
        </p:grpSpPr>
        <p:sp>
          <p:nvSpPr>
            <p:cNvPr id="11" name="Parallelogram 3">
              <a:extLst>
                <a:ext uri="{FF2B5EF4-FFF2-40B4-BE49-F238E27FC236}">
                  <a16:creationId xmlns:a16="http://schemas.microsoft.com/office/drawing/2014/main" id="{0CA51E56-A9ED-4F6F-8ABC-8500E9B4EC26}"/>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8853EE3B-1A43-41E7-9F88-3C431001D581}"/>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3" name="Parallelogram 3">
              <a:extLst>
                <a:ext uri="{FF2B5EF4-FFF2-40B4-BE49-F238E27FC236}">
                  <a16:creationId xmlns:a16="http://schemas.microsoft.com/office/drawing/2014/main" id="{3310E131-8B77-465E-A727-024E7061D02B}"/>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400365745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58102" y="2381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03423" y="118502"/>
            <a:ext cx="11728174" cy="6547299"/>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sp>
        <p:nvSpPr>
          <p:cNvPr id="33" name="文本框 32">
            <a:extLst>
              <a:ext uri="{FF2B5EF4-FFF2-40B4-BE49-F238E27FC236}">
                <a16:creationId xmlns:a16="http://schemas.microsoft.com/office/drawing/2014/main" id="{E465C611-D860-401A-A6F4-5D2DE30F7C3D}"/>
              </a:ext>
            </a:extLst>
          </p:cNvPr>
          <p:cNvSpPr txBox="1"/>
          <p:nvPr/>
        </p:nvSpPr>
        <p:spPr>
          <a:xfrm>
            <a:off x="-491357" y="3012270"/>
            <a:ext cx="4608286" cy="954107"/>
          </a:xfrm>
          <a:prstGeom prst="rect">
            <a:avLst/>
          </a:prstGeom>
          <a:noFill/>
        </p:spPr>
        <p:txBody>
          <a:bodyPr wrap="square" rtlCol="0">
            <a:spAutoFit/>
          </a:bodyPr>
          <a:lstStyle/>
          <a:p>
            <a:pPr algn="ctr"/>
            <a:r>
              <a:rPr lang="zh-CN" altLang="en-US" sz="2800" b="1" dirty="0">
                <a:solidFill>
                  <a:srgbClr val="99191E"/>
                </a:solidFill>
                <a:cs typeface="+mn-ea"/>
                <a:sym typeface="+mn-lt"/>
              </a:rPr>
              <a:t>第三章  </a:t>
            </a:r>
            <a:endParaRPr lang="en-US" altLang="zh-CN" sz="2800" b="1" dirty="0">
              <a:solidFill>
                <a:srgbClr val="99191E"/>
              </a:solidFill>
              <a:cs typeface="+mn-ea"/>
              <a:sym typeface="+mn-lt"/>
            </a:endParaRPr>
          </a:p>
          <a:p>
            <a:pPr algn="ctr"/>
            <a:r>
              <a:rPr lang="zh-CN" altLang="en-US" sz="2800" b="1" dirty="0">
                <a:solidFill>
                  <a:srgbClr val="99191E"/>
                </a:solidFill>
                <a:cs typeface="+mn-ea"/>
                <a:sym typeface="+mn-lt"/>
              </a:rPr>
              <a:t>监督执纪工作流程</a:t>
            </a:r>
          </a:p>
        </p:txBody>
      </p:sp>
      <p:grpSp>
        <p:nvGrpSpPr>
          <p:cNvPr id="14" name="组合 13">
            <a:extLst>
              <a:ext uri="{FF2B5EF4-FFF2-40B4-BE49-F238E27FC236}">
                <a16:creationId xmlns:a16="http://schemas.microsoft.com/office/drawing/2014/main" id="{30C05D6D-B104-4E22-BE2E-059723258EA8}"/>
              </a:ext>
            </a:extLst>
          </p:cNvPr>
          <p:cNvGrpSpPr/>
          <p:nvPr/>
        </p:nvGrpSpPr>
        <p:grpSpPr>
          <a:xfrm>
            <a:off x="3554200" y="695546"/>
            <a:ext cx="2232000" cy="540000"/>
            <a:chOff x="1177806" y="3177647"/>
            <a:chExt cx="2220568" cy="507831"/>
          </a:xfrm>
        </p:grpSpPr>
        <p:sp>
          <p:nvSpPr>
            <p:cNvPr id="15" name="TextBox 23">
              <a:extLst>
                <a:ext uri="{FF2B5EF4-FFF2-40B4-BE49-F238E27FC236}">
                  <a16:creationId xmlns:a16="http://schemas.microsoft.com/office/drawing/2014/main" id="{7860453A-DFCC-42A3-BF5B-C05EFD9BB72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6" name="TextBox 47">
              <a:extLst>
                <a:ext uri="{FF2B5EF4-FFF2-40B4-BE49-F238E27FC236}">
                  <a16:creationId xmlns:a16="http://schemas.microsoft.com/office/drawing/2014/main" id="{CF1C038D-8FF5-4F8D-B08A-7495FBC3A574}"/>
                </a:ext>
              </a:extLst>
            </p:cNvPr>
            <p:cNvSpPr txBox="1"/>
            <p:nvPr/>
          </p:nvSpPr>
          <p:spPr>
            <a:xfrm>
              <a:off x="1689722" y="3312625"/>
              <a:ext cx="1116011"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1.</a:t>
              </a:r>
              <a:r>
                <a:rPr lang="zh-CN" altLang="en-US" sz="1250" kern="0" spc="300" dirty="0">
                  <a:solidFill>
                    <a:srgbClr val="000000"/>
                  </a:solidFill>
                  <a:ea typeface="Montserrat Semi Bold" charset="0"/>
                  <a:cs typeface="Montserrat Semi Bold" charset="0"/>
                </a:rPr>
                <a:t>线索处置</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17" name="组合 16">
            <a:extLst>
              <a:ext uri="{FF2B5EF4-FFF2-40B4-BE49-F238E27FC236}">
                <a16:creationId xmlns:a16="http://schemas.microsoft.com/office/drawing/2014/main" id="{D50C5251-C5B4-4807-83EB-EE19EFBDA3F4}"/>
              </a:ext>
            </a:extLst>
          </p:cNvPr>
          <p:cNvGrpSpPr/>
          <p:nvPr/>
        </p:nvGrpSpPr>
        <p:grpSpPr>
          <a:xfrm>
            <a:off x="3554200" y="1647849"/>
            <a:ext cx="2232000" cy="540000"/>
            <a:chOff x="1177806" y="3177647"/>
            <a:chExt cx="2220568" cy="507831"/>
          </a:xfrm>
        </p:grpSpPr>
        <p:sp>
          <p:nvSpPr>
            <p:cNvPr id="18" name="TextBox 23">
              <a:extLst>
                <a:ext uri="{FF2B5EF4-FFF2-40B4-BE49-F238E27FC236}">
                  <a16:creationId xmlns:a16="http://schemas.microsoft.com/office/drawing/2014/main" id="{016EBAA8-246A-45A2-AFAD-C5F392B035F7}"/>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9" name="TextBox 47">
              <a:extLst>
                <a:ext uri="{FF2B5EF4-FFF2-40B4-BE49-F238E27FC236}">
                  <a16:creationId xmlns:a16="http://schemas.microsoft.com/office/drawing/2014/main" id="{CB4118F3-99F7-4F1B-8CE7-4A63B01D53D8}"/>
                </a:ext>
              </a:extLst>
            </p:cNvPr>
            <p:cNvSpPr txBox="1"/>
            <p:nvPr/>
          </p:nvSpPr>
          <p:spPr>
            <a:xfrm>
              <a:off x="1689722" y="3298004"/>
              <a:ext cx="1146468"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2.</a:t>
              </a:r>
              <a:r>
                <a:rPr lang="zh-CN" altLang="en-US" sz="1250" kern="0" spc="300" dirty="0">
                  <a:solidFill>
                    <a:srgbClr val="000000"/>
                  </a:solidFill>
                  <a:ea typeface="Montserrat Semi Bold" charset="0"/>
                  <a:cs typeface="Montserrat Semi Bold" charset="0"/>
                </a:rPr>
                <a:t>谈话函询</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3" name="组合 22">
            <a:extLst>
              <a:ext uri="{FF2B5EF4-FFF2-40B4-BE49-F238E27FC236}">
                <a16:creationId xmlns:a16="http://schemas.microsoft.com/office/drawing/2014/main" id="{DD3E8C9B-14FD-44B0-A779-60E0E9D45DB6}"/>
              </a:ext>
            </a:extLst>
          </p:cNvPr>
          <p:cNvGrpSpPr/>
          <p:nvPr/>
        </p:nvGrpSpPr>
        <p:grpSpPr>
          <a:xfrm>
            <a:off x="3537307" y="5735870"/>
            <a:ext cx="2232000" cy="540000"/>
            <a:chOff x="1211656" y="3197386"/>
            <a:chExt cx="2220568" cy="507831"/>
          </a:xfrm>
        </p:grpSpPr>
        <p:sp>
          <p:nvSpPr>
            <p:cNvPr id="24" name="TextBox 23">
              <a:extLst>
                <a:ext uri="{FF2B5EF4-FFF2-40B4-BE49-F238E27FC236}">
                  <a16:creationId xmlns:a16="http://schemas.microsoft.com/office/drawing/2014/main" id="{C4403104-D8A7-4ED1-BBB1-7A006FB1EE9F}"/>
                </a:ext>
              </a:extLst>
            </p:cNvPr>
            <p:cNvSpPr txBox="1"/>
            <p:nvPr/>
          </p:nvSpPr>
          <p:spPr>
            <a:xfrm>
              <a:off x="1211656" y="3197386"/>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5" name="TextBox 47">
              <a:extLst>
                <a:ext uri="{FF2B5EF4-FFF2-40B4-BE49-F238E27FC236}">
                  <a16:creationId xmlns:a16="http://schemas.microsoft.com/office/drawing/2014/main" id="{E623C4FC-3438-49A9-8418-08604092AB29}"/>
                </a:ext>
              </a:extLst>
            </p:cNvPr>
            <p:cNvSpPr txBox="1"/>
            <p:nvPr/>
          </p:nvSpPr>
          <p:spPr>
            <a:xfrm>
              <a:off x="1729822" y="3290508"/>
              <a:ext cx="1151277"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6.</a:t>
              </a:r>
              <a:r>
                <a:rPr lang="zh-CN" altLang="en-US" sz="1250" kern="0" spc="300" dirty="0">
                  <a:solidFill>
                    <a:srgbClr val="000000"/>
                  </a:solidFill>
                  <a:ea typeface="Montserrat Semi Bold" charset="0"/>
                  <a:cs typeface="Montserrat Semi Bold" charset="0"/>
                </a:rPr>
                <a:t>监督管理</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6" name="组合 25">
            <a:extLst>
              <a:ext uri="{FF2B5EF4-FFF2-40B4-BE49-F238E27FC236}">
                <a16:creationId xmlns:a16="http://schemas.microsoft.com/office/drawing/2014/main" id="{1EDE73D3-C6B9-45B7-8DE0-A415A36BCBA3}"/>
              </a:ext>
            </a:extLst>
          </p:cNvPr>
          <p:cNvGrpSpPr/>
          <p:nvPr/>
        </p:nvGrpSpPr>
        <p:grpSpPr>
          <a:xfrm>
            <a:off x="3561724" y="2499324"/>
            <a:ext cx="2232000" cy="540000"/>
            <a:chOff x="1177806" y="3177647"/>
            <a:chExt cx="2220568" cy="507831"/>
          </a:xfrm>
        </p:grpSpPr>
        <p:sp>
          <p:nvSpPr>
            <p:cNvPr id="27" name="TextBox 23">
              <a:extLst>
                <a:ext uri="{FF2B5EF4-FFF2-40B4-BE49-F238E27FC236}">
                  <a16:creationId xmlns:a16="http://schemas.microsoft.com/office/drawing/2014/main" id="{7980D90D-A7D3-4280-B41B-AA979BBE8B8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8" name="TextBox 47">
              <a:extLst>
                <a:ext uri="{FF2B5EF4-FFF2-40B4-BE49-F238E27FC236}">
                  <a16:creationId xmlns:a16="http://schemas.microsoft.com/office/drawing/2014/main" id="{6BF80026-E714-4397-A995-F0A325C18472}"/>
                </a:ext>
              </a:extLst>
            </p:cNvPr>
            <p:cNvSpPr txBox="1"/>
            <p:nvPr/>
          </p:nvSpPr>
          <p:spPr>
            <a:xfrm>
              <a:off x="1669494" y="3302173"/>
              <a:ext cx="1133991"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3.</a:t>
              </a:r>
              <a:r>
                <a:rPr lang="zh-CN" altLang="en-US" sz="1250" kern="0" spc="300" dirty="0">
                  <a:solidFill>
                    <a:srgbClr val="000000"/>
                  </a:solidFill>
                  <a:ea typeface="Montserrat Semi Bold" charset="0"/>
                  <a:cs typeface="Montserrat Semi Bold" charset="0"/>
                </a:rPr>
                <a:t>初步核实</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9" name="组合 28">
            <a:extLst>
              <a:ext uri="{FF2B5EF4-FFF2-40B4-BE49-F238E27FC236}">
                <a16:creationId xmlns:a16="http://schemas.microsoft.com/office/drawing/2014/main" id="{6B1FA788-E645-4686-9105-B7BC92F2A8B1}"/>
              </a:ext>
            </a:extLst>
          </p:cNvPr>
          <p:cNvGrpSpPr/>
          <p:nvPr/>
        </p:nvGrpSpPr>
        <p:grpSpPr>
          <a:xfrm>
            <a:off x="3543295" y="3452809"/>
            <a:ext cx="2232000" cy="540000"/>
            <a:chOff x="1172023" y="3177646"/>
            <a:chExt cx="2220568" cy="507831"/>
          </a:xfrm>
        </p:grpSpPr>
        <p:sp>
          <p:nvSpPr>
            <p:cNvPr id="30" name="TextBox 23">
              <a:extLst>
                <a:ext uri="{FF2B5EF4-FFF2-40B4-BE49-F238E27FC236}">
                  <a16:creationId xmlns:a16="http://schemas.microsoft.com/office/drawing/2014/main" id="{DB3841AC-FBBE-4E64-9183-8F5E31F41603}"/>
                </a:ext>
              </a:extLst>
            </p:cNvPr>
            <p:cNvSpPr txBox="1"/>
            <p:nvPr/>
          </p:nvSpPr>
          <p:spPr>
            <a:xfrm>
              <a:off x="1172023" y="3177646"/>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31" name="TextBox 47">
              <a:extLst>
                <a:ext uri="{FF2B5EF4-FFF2-40B4-BE49-F238E27FC236}">
                  <a16:creationId xmlns:a16="http://schemas.microsoft.com/office/drawing/2014/main" id="{6010DC96-DCC9-4AA3-B42B-5E3CD9AB49C8}"/>
                </a:ext>
              </a:extLst>
            </p:cNvPr>
            <p:cNvSpPr txBox="1"/>
            <p:nvPr/>
          </p:nvSpPr>
          <p:spPr>
            <a:xfrm>
              <a:off x="1514270" y="3294294"/>
              <a:ext cx="1804724"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4.</a:t>
              </a:r>
              <a:r>
                <a:rPr lang="zh-CN" altLang="en-US" sz="1250" kern="0" spc="300" dirty="0">
                  <a:solidFill>
                    <a:srgbClr val="000000"/>
                  </a:solidFill>
                  <a:ea typeface="Montserrat Semi Bold" charset="0"/>
                  <a:cs typeface="Montserrat Semi Bold" charset="0"/>
                </a:rPr>
                <a:t>立案审查</a:t>
              </a:r>
              <a:r>
                <a:rPr lang="en-US" altLang="zh-CN" sz="1250" kern="0" spc="300" dirty="0">
                  <a:solidFill>
                    <a:srgbClr val="FF0000"/>
                  </a:solidFill>
                  <a:ea typeface="Montserrat Semi Bold" charset="0"/>
                  <a:cs typeface="Montserrat Semi Bold" charset="0"/>
                </a:rPr>
                <a:t>(</a:t>
              </a:r>
              <a:r>
                <a:rPr lang="zh-CN" altLang="en-US" sz="1250" kern="0" spc="300" dirty="0">
                  <a:solidFill>
                    <a:srgbClr val="FF0000"/>
                  </a:solidFill>
                  <a:ea typeface="Montserrat Semi Bold" charset="0"/>
                  <a:cs typeface="Montserrat Semi Bold" charset="0"/>
                </a:rPr>
                <a:t>核心）</a:t>
              </a:r>
              <a:endParaRPr kumimoji="0" lang="en-US" sz="1250" b="0" i="0" u="none" strike="noStrike" kern="0" cap="none" spc="300" normalizeH="0" baseline="0" noProof="0" dirty="0">
                <a:ln>
                  <a:noFill/>
                </a:ln>
                <a:solidFill>
                  <a:srgbClr val="FF0000"/>
                </a:solidFill>
                <a:effectLst/>
                <a:uLnTx/>
                <a:uFillTx/>
                <a:ea typeface="Montserrat Semi Bold" charset="0"/>
                <a:cs typeface="Montserrat Semi Bold" charset="0"/>
              </a:endParaRPr>
            </a:p>
          </p:txBody>
        </p:sp>
      </p:grpSp>
      <p:grpSp>
        <p:nvGrpSpPr>
          <p:cNvPr id="32" name="组合 31">
            <a:extLst>
              <a:ext uri="{FF2B5EF4-FFF2-40B4-BE49-F238E27FC236}">
                <a16:creationId xmlns:a16="http://schemas.microsoft.com/office/drawing/2014/main" id="{12D19103-3C7C-4A24-A081-8C1279DE7490}"/>
              </a:ext>
            </a:extLst>
          </p:cNvPr>
          <p:cNvGrpSpPr/>
          <p:nvPr/>
        </p:nvGrpSpPr>
        <p:grpSpPr>
          <a:xfrm>
            <a:off x="3537307" y="4613216"/>
            <a:ext cx="2232000" cy="540000"/>
            <a:chOff x="1205360" y="2908864"/>
            <a:chExt cx="2220568" cy="507831"/>
          </a:xfrm>
        </p:grpSpPr>
        <p:sp>
          <p:nvSpPr>
            <p:cNvPr id="42" name="TextBox 23">
              <a:extLst>
                <a:ext uri="{FF2B5EF4-FFF2-40B4-BE49-F238E27FC236}">
                  <a16:creationId xmlns:a16="http://schemas.microsoft.com/office/drawing/2014/main" id="{4E117DAC-93EB-43FB-A0D2-C7042909FAE9}"/>
                </a:ext>
              </a:extLst>
            </p:cNvPr>
            <p:cNvSpPr txBox="1"/>
            <p:nvPr/>
          </p:nvSpPr>
          <p:spPr>
            <a:xfrm>
              <a:off x="1205360" y="2908864"/>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43" name="TextBox 47">
              <a:extLst>
                <a:ext uri="{FF2B5EF4-FFF2-40B4-BE49-F238E27FC236}">
                  <a16:creationId xmlns:a16="http://schemas.microsoft.com/office/drawing/2014/main" id="{2D32BA41-2D1B-424C-A373-E83E31A09E64}"/>
                </a:ext>
              </a:extLst>
            </p:cNvPr>
            <p:cNvSpPr txBox="1"/>
            <p:nvPr/>
          </p:nvSpPr>
          <p:spPr>
            <a:xfrm>
              <a:off x="1742930" y="3019921"/>
              <a:ext cx="752129"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5.</a:t>
              </a:r>
              <a:r>
                <a:rPr lang="zh-CN" altLang="en-US" sz="1250" kern="0" spc="300" dirty="0">
                  <a:solidFill>
                    <a:srgbClr val="000000"/>
                  </a:solidFill>
                  <a:ea typeface="Montserrat Semi Bold" charset="0"/>
                  <a:cs typeface="Montserrat Semi Bold" charset="0"/>
                </a:rPr>
                <a:t>审理</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sp>
        <p:nvSpPr>
          <p:cNvPr id="3" name="左大括号 2">
            <a:extLst>
              <a:ext uri="{FF2B5EF4-FFF2-40B4-BE49-F238E27FC236}">
                <a16:creationId xmlns:a16="http://schemas.microsoft.com/office/drawing/2014/main" id="{AE769896-F5B9-41CD-A9BB-DD0FB2BD1E7B}"/>
              </a:ext>
            </a:extLst>
          </p:cNvPr>
          <p:cNvSpPr/>
          <p:nvPr/>
        </p:nvSpPr>
        <p:spPr>
          <a:xfrm>
            <a:off x="5834172" y="375683"/>
            <a:ext cx="118796" cy="106282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35" name="TextBox 55">
            <a:extLst>
              <a:ext uri="{FF2B5EF4-FFF2-40B4-BE49-F238E27FC236}">
                <a16:creationId xmlns:a16="http://schemas.microsoft.com/office/drawing/2014/main" id="{805A376F-E038-4E51-BC58-9DB4DC2333A1}"/>
              </a:ext>
            </a:extLst>
          </p:cNvPr>
          <p:cNvSpPr txBox="1"/>
          <p:nvPr/>
        </p:nvSpPr>
        <p:spPr>
          <a:xfrm>
            <a:off x="5982509" y="1479736"/>
            <a:ext cx="4483346" cy="228268"/>
          </a:xfrm>
          <a:prstGeom prst="rect">
            <a:avLst/>
          </a:prstGeom>
          <a:noFill/>
        </p:spPr>
        <p:txBody>
          <a:bodyPr wrap="square" lIns="0" tIns="0" rIns="0" bIns="0" numCol="1" spcCol="959784">
            <a:spAutoFit/>
          </a:bodyPr>
          <a:lstStyle/>
          <a:p>
            <a:pPr defTabSz="914217">
              <a:lnSpc>
                <a:spcPts val="2000"/>
              </a:lnSpc>
            </a:pPr>
            <a:r>
              <a:rPr lang="zh-CN" altLang="en-US" sz="1200" dirty="0">
                <a:solidFill>
                  <a:srgbClr val="7F7F7F"/>
                </a:solidFill>
                <a:ea typeface="Montserrat" charset="0"/>
                <a:cs typeface="Montserrat" charset="0"/>
              </a:rPr>
              <a:t>规范方法</a:t>
            </a:r>
            <a:endParaRPr lang="en-US" altLang="zh-CN" sz="1200" dirty="0">
              <a:solidFill>
                <a:srgbClr val="7F7F7F"/>
              </a:solidFill>
              <a:ea typeface="Montserrat" charset="0"/>
              <a:cs typeface="Montserrat" charset="0"/>
            </a:endParaRPr>
          </a:p>
        </p:txBody>
      </p:sp>
      <p:sp>
        <p:nvSpPr>
          <p:cNvPr id="39" name="左大括号 38">
            <a:extLst>
              <a:ext uri="{FF2B5EF4-FFF2-40B4-BE49-F238E27FC236}">
                <a16:creationId xmlns:a16="http://schemas.microsoft.com/office/drawing/2014/main" id="{1668F6B3-581E-4A92-8257-D2AC7EB57A59}"/>
              </a:ext>
            </a:extLst>
          </p:cNvPr>
          <p:cNvSpPr/>
          <p:nvPr/>
        </p:nvSpPr>
        <p:spPr>
          <a:xfrm>
            <a:off x="5833543" y="1681696"/>
            <a:ext cx="82234" cy="47968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47" name="左大括号 46">
            <a:extLst>
              <a:ext uri="{FF2B5EF4-FFF2-40B4-BE49-F238E27FC236}">
                <a16:creationId xmlns:a16="http://schemas.microsoft.com/office/drawing/2014/main" id="{068BD880-4D99-41EB-A475-4862E8CD9529}"/>
              </a:ext>
            </a:extLst>
          </p:cNvPr>
          <p:cNvSpPr/>
          <p:nvPr/>
        </p:nvSpPr>
        <p:spPr>
          <a:xfrm>
            <a:off x="5845334" y="3277414"/>
            <a:ext cx="45719" cy="820298"/>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cxnSp>
        <p:nvCxnSpPr>
          <p:cNvPr id="41" name="直接连接符 40">
            <a:extLst>
              <a:ext uri="{FF2B5EF4-FFF2-40B4-BE49-F238E27FC236}">
                <a16:creationId xmlns:a16="http://schemas.microsoft.com/office/drawing/2014/main" id="{D4F3AF56-5A37-4F92-BD63-BBDC5BAFE3D7}"/>
              </a:ext>
            </a:extLst>
          </p:cNvPr>
          <p:cNvCxnSpPr>
            <a:cxnSpLocks/>
          </p:cNvCxnSpPr>
          <p:nvPr/>
        </p:nvCxnSpPr>
        <p:spPr>
          <a:xfrm flipH="1">
            <a:off x="5930364" y="375683"/>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51" name="直接连接符 50">
            <a:extLst>
              <a:ext uri="{FF2B5EF4-FFF2-40B4-BE49-F238E27FC236}">
                <a16:creationId xmlns:a16="http://schemas.microsoft.com/office/drawing/2014/main" id="{7CF52779-DCD8-4909-8055-4A4D4DA0540C}"/>
              </a:ext>
            </a:extLst>
          </p:cNvPr>
          <p:cNvCxnSpPr>
            <a:cxnSpLocks/>
          </p:cNvCxnSpPr>
          <p:nvPr/>
        </p:nvCxnSpPr>
        <p:spPr>
          <a:xfrm flipH="1">
            <a:off x="5917443" y="695896"/>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54" name="直接连接符 53">
            <a:extLst>
              <a:ext uri="{FF2B5EF4-FFF2-40B4-BE49-F238E27FC236}">
                <a16:creationId xmlns:a16="http://schemas.microsoft.com/office/drawing/2014/main" id="{E4A369D5-3E9B-4469-A3E7-142209CCAFD4}"/>
              </a:ext>
            </a:extLst>
          </p:cNvPr>
          <p:cNvCxnSpPr>
            <a:cxnSpLocks/>
          </p:cNvCxnSpPr>
          <p:nvPr/>
        </p:nvCxnSpPr>
        <p:spPr>
          <a:xfrm flipH="1" flipV="1">
            <a:off x="5889248" y="1059722"/>
            <a:ext cx="1435037" cy="11011"/>
          </a:xfrm>
          <a:prstGeom prst="line">
            <a:avLst/>
          </a:prstGeom>
          <a:noFill/>
          <a:ln w="6350" cap="flat" cmpd="sng" algn="ctr">
            <a:solidFill>
              <a:sysClr val="windowText" lastClr="000000">
                <a:lumMod val="65000"/>
                <a:lumOff val="35000"/>
              </a:sysClr>
            </a:solidFill>
            <a:prstDash val="dash"/>
            <a:miter lim="800000"/>
          </a:ln>
          <a:effectLst/>
        </p:spPr>
      </p:cxnSp>
      <p:sp>
        <p:nvSpPr>
          <p:cNvPr id="8" name="文本框 7">
            <a:extLst>
              <a:ext uri="{FF2B5EF4-FFF2-40B4-BE49-F238E27FC236}">
                <a16:creationId xmlns:a16="http://schemas.microsoft.com/office/drawing/2014/main" id="{8D404891-3D78-42AA-9731-9CE8455945DD}"/>
              </a:ext>
            </a:extLst>
          </p:cNvPr>
          <p:cNvSpPr txBox="1"/>
          <p:nvPr/>
        </p:nvSpPr>
        <p:spPr>
          <a:xfrm>
            <a:off x="6083551" y="155351"/>
            <a:ext cx="1240734" cy="276999"/>
          </a:xfrm>
          <a:prstGeom prst="rect">
            <a:avLst/>
          </a:prstGeom>
          <a:noFill/>
        </p:spPr>
        <p:txBody>
          <a:bodyPr wrap="square" rtlCol="0">
            <a:spAutoFit/>
          </a:bodyPr>
          <a:lstStyle/>
          <a:p>
            <a:r>
              <a:rPr lang="zh-CN" altLang="en-US" sz="1200" dirty="0">
                <a:solidFill>
                  <a:schemeClr val="tx1">
                    <a:lumMod val="50000"/>
                    <a:lumOff val="50000"/>
                  </a:schemeClr>
                </a:solidFill>
              </a:rPr>
              <a:t>线索分流</a:t>
            </a:r>
          </a:p>
        </p:txBody>
      </p:sp>
      <p:sp>
        <p:nvSpPr>
          <p:cNvPr id="56" name="文本框 55">
            <a:extLst>
              <a:ext uri="{FF2B5EF4-FFF2-40B4-BE49-F238E27FC236}">
                <a16:creationId xmlns:a16="http://schemas.microsoft.com/office/drawing/2014/main" id="{A61DCF84-F000-4360-85B1-02D03AD5E9AF}"/>
              </a:ext>
            </a:extLst>
          </p:cNvPr>
          <p:cNvSpPr txBox="1"/>
          <p:nvPr/>
        </p:nvSpPr>
        <p:spPr>
          <a:xfrm>
            <a:off x="6020791" y="459223"/>
            <a:ext cx="1501900" cy="276999"/>
          </a:xfrm>
          <a:prstGeom prst="rect">
            <a:avLst/>
          </a:prstGeom>
          <a:noFill/>
        </p:spPr>
        <p:txBody>
          <a:bodyPr wrap="square" rtlCol="0">
            <a:spAutoFit/>
          </a:bodyPr>
          <a:lstStyle/>
          <a:p>
            <a:r>
              <a:rPr lang="zh-CN" altLang="en-US" sz="1200" dirty="0">
                <a:solidFill>
                  <a:schemeClr val="tx1">
                    <a:lumMod val="50000"/>
                    <a:lumOff val="50000"/>
                  </a:schemeClr>
                </a:solidFill>
              </a:rPr>
              <a:t>统一归口管理</a:t>
            </a:r>
          </a:p>
        </p:txBody>
      </p:sp>
      <p:sp>
        <p:nvSpPr>
          <p:cNvPr id="57" name="文本框 56">
            <a:extLst>
              <a:ext uri="{FF2B5EF4-FFF2-40B4-BE49-F238E27FC236}">
                <a16:creationId xmlns:a16="http://schemas.microsoft.com/office/drawing/2014/main" id="{B2E04A54-0EBB-4C5D-8321-4C4EA705BD6F}"/>
              </a:ext>
            </a:extLst>
          </p:cNvPr>
          <p:cNvSpPr txBox="1"/>
          <p:nvPr/>
        </p:nvSpPr>
        <p:spPr>
          <a:xfrm>
            <a:off x="6004114" y="821670"/>
            <a:ext cx="1501900" cy="276999"/>
          </a:xfrm>
          <a:prstGeom prst="rect">
            <a:avLst/>
          </a:prstGeom>
          <a:noFill/>
        </p:spPr>
        <p:txBody>
          <a:bodyPr wrap="square" rtlCol="0">
            <a:spAutoFit/>
          </a:bodyPr>
          <a:lstStyle/>
          <a:p>
            <a:r>
              <a:rPr lang="zh-CN" altLang="en-US" sz="1200" dirty="0">
                <a:solidFill>
                  <a:schemeClr val="tx1">
                    <a:lumMod val="50000"/>
                    <a:lumOff val="50000"/>
                  </a:schemeClr>
                </a:solidFill>
                <a:latin typeface="Montserrat"/>
              </a:rPr>
              <a:t>严格执行请示制度</a:t>
            </a:r>
          </a:p>
        </p:txBody>
      </p:sp>
      <p:sp>
        <p:nvSpPr>
          <p:cNvPr id="58" name="文本框 57">
            <a:extLst>
              <a:ext uri="{FF2B5EF4-FFF2-40B4-BE49-F238E27FC236}">
                <a16:creationId xmlns:a16="http://schemas.microsoft.com/office/drawing/2014/main" id="{43B9ED6A-7C8D-41BE-8FC3-0196B1FC3542}"/>
              </a:ext>
            </a:extLst>
          </p:cNvPr>
          <p:cNvSpPr txBox="1"/>
          <p:nvPr/>
        </p:nvSpPr>
        <p:spPr>
          <a:xfrm>
            <a:off x="5987031" y="1180931"/>
            <a:ext cx="2764554" cy="276999"/>
          </a:xfrm>
          <a:prstGeom prst="rect">
            <a:avLst/>
          </a:prstGeom>
          <a:noFill/>
        </p:spPr>
        <p:txBody>
          <a:bodyPr wrap="square" rtlCol="0">
            <a:spAutoFit/>
          </a:bodyPr>
          <a:lstStyle/>
          <a:p>
            <a:r>
              <a:rPr lang="zh-CN" altLang="en-US" sz="1200" dirty="0">
                <a:solidFill>
                  <a:srgbClr val="7F7F7F"/>
                </a:solidFill>
              </a:rPr>
              <a:t>全程留痕、严防私存截留</a:t>
            </a:r>
          </a:p>
        </p:txBody>
      </p:sp>
      <p:cxnSp>
        <p:nvCxnSpPr>
          <p:cNvPr id="59" name="直接连接符 58">
            <a:extLst>
              <a:ext uri="{FF2B5EF4-FFF2-40B4-BE49-F238E27FC236}">
                <a16:creationId xmlns:a16="http://schemas.microsoft.com/office/drawing/2014/main" id="{A6D2B14C-F7A1-4A78-A12A-D07C72FCB7CD}"/>
              </a:ext>
            </a:extLst>
          </p:cNvPr>
          <p:cNvCxnSpPr>
            <a:cxnSpLocks/>
          </p:cNvCxnSpPr>
          <p:nvPr/>
        </p:nvCxnSpPr>
        <p:spPr>
          <a:xfrm flipH="1" flipV="1">
            <a:off x="5930365" y="1434282"/>
            <a:ext cx="1863777" cy="5248"/>
          </a:xfrm>
          <a:prstGeom prst="line">
            <a:avLst/>
          </a:prstGeom>
          <a:noFill/>
          <a:ln w="6350" cap="flat" cmpd="sng" algn="ctr">
            <a:solidFill>
              <a:sysClr val="windowText" lastClr="000000">
                <a:lumMod val="65000"/>
                <a:lumOff val="35000"/>
              </a:sysClr>
            </a:solidFill>
            <a:prstDash val="dash"/>
            <a:miter lim="800000"/>
          </a:ln>
          <a:effectLst/>
        </p:spPr>
      </p:cxnSp>
      <p:cxnSp>
        <p:nvCxnSpPr>
          <p:cNvPr id="60" name="直接连接符 59">
            <a:extLst>
              <a:ext uri="{FF2B5EF4-FFF2-40B4-BE49-F238E27FC236}">
                <a16:creationId xmlns:a16="http://schemas.microsoft.com/office/drawing/2014/main" id="{0F08B05B-BE95-417F-A6C9-69526A708C37}"/>
              </a:ext>
            </a:extLst>
          </p:cNvPr>
          <p:cNvCxnSpPr>
            <a:cxnSpLocks/>
          </p:cNvCxnSpPr>
          <p:nvPr/>
        </p:nvCxnSpPr>
        <p:spPr>
          <a:xfrm flipH="1">
            <a:off x="5905890" y="2371427"/>
            <a:ext cx="1164404" cy="0"/>
          </a:xfrm>
          <a:prstGeom prst="line">
            <a:avLst/>
          </a:prstGeom>
          <a:noFill/>
          <a:ln w="6350" cap="flat" cmpd="sng" algn="ctr">
            <a:solidFill>
              <a:sysClr val="windowText" lastClr="000000">
                <a:lumMod val="65000"/>
                <a:lumOff val="35000"/>
              </a:sysClr>
            </a:solidFill>
            <a:prstDash val="dash"/>
            <a:miter lim="800000"/>
          </a:ln>
          <a:effectLst/>
        </p:spPr>
      </p:cxnSp>
      <p:sp>
        <p:nvSpPr>
          <p:cNvPr id="12" name="文本框 11">
            <a:extLst>
              <a:ext uri="{FF2B5EF4-FFF2-40B4-BE49-F238E27FC236}">
                <a16:creationId xmlns:a16="http://schemas.microsoft.com/office/drawing/2014/main" id="{9B63B54D-A354-42F5-AC6D-BDCD8CB74837}"/>
              </a:ext>
            </a:extLst>
          </p:cNvPr>
          <p:cNvSpPr txBox="1"/>
          <p:nvPr/>
        </p:nvSpPr>
        <p:spPr>
          <a:xfrm>
            <a:off x="5952815" y="2148722"/>
            <a:ext cx="1263958" cy="276999"/>
          </a:xfrm>
          <a:prstGeom prst="rect">
            <a:avLst/>
          </a:prstGeom>
          <a:noFill/>
        </p:spPr>
        <p:txBody>
          <a:bodyPr wrap="square" rtlCol="0">
            <a:spAutoFit/>
          </a:bodyPr>
          <a:lstStyle/>
          <a:p>
            <a:r>
              <a:rPr lang="zh-CN" altLang="en-US" sz="1200" dirty="0">
                <a:solidFill>
                  <a:schemeClr val="tx1">
                    <a:lumMod val="50000"/>
                    <a:lumOff val="50000"/>
                  </a:schemeClr>
                </a:solidFill>
              </a:rPr>
              <a:t>严格审批程序</a:t>
            </a:r>
          </a:p>
        </p:txBody>
      </p:sp>
      <p:cxnSp>
        <p:nvCxnSpPr>
          <p:cNvPr id="62" name="直接连接符 61">
            <a:extLst>
              <a:ext uri="{FF2B5EF4-FFF2-40B4-BE49-F238E27FC236}">
                <a16:creationId xmlns:a16="http://schemas.microsoft.com/office/drawing/2014/main" id="{36C5A8D5-DB72-424D-A10B-2B67B2B8A6E8}"/>
              </a:ext>
            </a:extLst>
          </p:cNvPr>
          <p:cNvCxnSpPr>
            <a:cxnSpLocks/>
          </p:cNvCxnSpPr>
          <p:nvPr/>
        </p:nvCxnSpPr>
        <p:spPr>
          <a:xfrm flipH="1">
            <a:off x="5889249" y="1694873"/>
            <a:ext cx="976494" cy="0"/>
          </a:xfrm>
          <a:prstGeom prst="line">
            <a:avLst/>
          </a:prstGeom>
          <a:noFill/>
          <a:ln w="6350" cap="flat" cmpd="sng" algn="ctr">
            <a:solidFill>
              <a:sysClr val="windowText" lastClr="000000">
                <a:lumMod val="65000"/>
                <a:lumOff val="35000"/>
              </a:sysClr>
            </a:solidFill>
            <a:prstDash val="dash"/>
            <a:miter lim="800000"/>
          </a:ln>
          <a:effectLst/>
        </p:spPr>
      </p:cxnSp>
      <p:cxnSp>
        <p:nvCxnSpPr>
          <p:cNvPr id="63" name="直接连接符 62">
            <a:extLst>
              <a:ext uri="{FF2B5EF4-FFF2-40B4-BE49-F238E27FC236}">
                <a16:creationId xmlns:a16="http://schemas.microsoft.com/office/drawing/2014/main" id="{2B9402EB-CEBA-4B8B-BFB8-68480A41FCF9}"/>
              </a:ext>
            </a:extLst>
          </p:cNvPr>
          <p:cNvCxnSpPr>
            <a:cxnSpLocks/>
          </p:cNvCxnSpPr>
          <p:nvPr/>
        </p:nvCxnSpPr>
        <p:spPr>
          <a:xfrm flipH="1">
            <a:off x="5915779" y="2157627"/>
            <a:ext cx="910397" cy="3753"/>
          </a:xfrm>
          <a:prstGeom prst="line">
            <a:avLst/>
          </a:prstGeom>
          <a:noFill/>
          <a:ln w="6350" cap="flat" cmpd="sng" algn="ctr">
            <a:solidFill>
              <a:sysClr val="windowText" lastClr="000000">
                <a:lumMod val="65000"/>
                <a:lumOff val="35000"/>
              </a:sysClr>
            </a:solidFill>
            <a:prstDash val="dash"/>
            <a:miter lim="800000"/>
          </a:ln>
          <a:effectLst/>
        </p:spPr>
      </p:cxnSp>
      <p:sp>
        <p:nvSpPr>
          <p:cNvPr id="64" name="文本框 63">
            <a:extLst>
              <a:ext uri="{FF2B5EF4-FFF2-40B4-BE49-F238E27FC236}">
                <a16:creationId xmlns:a16="http://schemas.microsoft.com/office/drawing/2014/main" id="{5BBE6AA7-57EC-43B5-B320-0806E0217B20}"/>
              </a:ext>
            </a:extLst>
          </p:cNvPr>
          <p:cNvSpPr txBox="1"/>
          <p:nvPr/>
        </p:nvSpPr>
        <p:spPr>
          <a:xfrm>
            <a:off x="5890038" y="1904923"/>
            <a:ext cx="879643" cy="276999"/>
          </a:xfrm>
          <a:prstGeom prst="rect">
            <a:avLst/>
          </a:prstGeom>
          <a:noFill/>
        </p:spPr>
        <p:txBody>
          <a:bodyPr wrap="square" rtlCol="0">
            <a:spAutoFit/>
          </a:bodyPr>
          <a:lstStyle/>
          <a:p>
            <a:r>
              <a:rPr lang="zh-CN" altLang="en-US" sz="1200" dirty="0">
                <a:solidFill>
                  <a:schemeClr val="tx1">
                    <a:lumMod val="50000"/>
                    <a:lumOff val="50000"/>
                  </a:schemeClr>
                </a:solidFill>
              </a:rPr>
              <a:t>限制时间</a:t>
            </a:r>
          </a:p>
        </p:txBody>
      </p:sp>
      <p:cxnSp>
        <p:nvCxnSpPr>
          <p:cNvPr id="67" name="直接连接符 66">
            <a:extLst>
              <a:ext uri="{FF2B5EF4-FFF2-40B4-BE49-F238E27FC236}">
                <a16:creationId xmlns:a16="http://schemas.microsoft.com/office/drawing/2014/main" id="{DFCDDAD7-72B4-4AFB-90B4-3C57F40EAFFA}"/>
              </a:ext>
            </a:extLst>
          </p:cNvPr>
          <p:cNvCxnSpPr>
            <a:cxnSpLocks/>
          </p:cNvCxnSpPr>
          <p:nvPr/>
        </p:nvCxnSpPr>
        <p:spPr>
          <a:xfrm flipH="1">
            <a:off x="5905890" y="3058916"/>
            <a:ext cx="1310883" cy="0"/>
          </a:xfrm>
          <a:prstGeom prst="line">
            <a:avLst/>
          </a:prstGeom>
          <a:noFill/>
          <a:ln w="6350" cap="flat" cmpd="sng" algn="ctr">
            <a:solidFill>
              <a:sysClr val="windowText" lastClr="000000">
                <a:lumMod val="65000"/>
                <a:lumOff val="35000"/>
              </a:sysClr>
            </a:solidFill>
            <a:prstDash val="dash"/>
            <a:miter lim="800000"/>
          </a:ln>
          <a:effectLst/>
        </p:spPr>
      </p:cxnSp>
      <p:cxnSp>
        <p:nvCxnSpPr>
          <p:cNvPr id="69" name="直接连接符 68">
            <a:extLst>
              <a:ext uri="{FF2B5EF4-FFF2-40B4-BE49-F238E27FC236}">
                <a16:creationId xmlns:a16="http://schemas.microsoft.com/office/drawing/2014/main" id="{5D0A911D-BE50-46F6-BBDC-F541C89BDA09}"/>
              </a:ext>
            </a:extLst>
          </p:cNvPr>
          <p:cNvCxnSpPr>
            <a:cxnSpLocks/>
          </p:cNvCxnSpPr>
          <p:nvPr/>
        </p:nvCxnSpPr>
        <p:spPr>
          <a:xfrm flipH="1">
            <a:off x="5915778" y="2743599"/>
            <a:ext cx="1300995" cy="3395"/>
          </a:xfrm>
          <a:prstGeom prst="line">
            <a:avLst/>
          </a:prstGeom>
          <a:noFill/>
          <a:ln w="6350" cap="flat" cmpd="sng" algn="ctr">
            <a:solidFill>
              <a:sysClr val="windowText" lastClr="000000">
                <a:lumMod val="65000"/>
                <a:lumOff val="35000"/>
              </a:sysClr>
            </a:solidFill>
            <a:prstDash val="dash"/>
            <a:miter lim="800000"/>
          </a:ln>
          <a:effectLst/>
        </p:spPr>
      </p:cxnSp>
      <p:sp>
        <p:nvSpPr>
          <p:cNvPr id="72" name="文本框 71">
            <a:extLst>
              <a:ext uri="{FF2B5EF4-FFF2-40B4-BE49-F238E27FC236}">
                <a16:creationId xmlns:a16="http://schemas.microsoft.com/office/drawing/2014/main" id="{5135F22E-740E-4B4F-B332-02A36DD2D540}"/>
              </a:ext>
            </a:extLst>
          </p:cNvPr>
          <p:cNvSpPr txBox="1"/>
          <p:nvPr/>
        </p:nvSpPr>
        <p:spPr>
          <a:xfrm>
            <a:off x="5922114" y="2502264"/>
            <a:ext cx="1338739" cy="276999"/>
          </a:xfrm>
          <a:prstGeom prst="rect">
            <a:avLst/>
          </a:prstGeom>
          <a:noFill/>
        </p:spPr>
        <p:txBody>
          <a:bodyPr wrap="square" rtlCol="0">
            <a:spAutoFit/>
          </a:bodyPr>
          <a:lstStyle/>
          <a:p>
            <a:r>
              <a:rPr lang="zh-CN" altLang="en-US" sz="1200" dirty="0">
                <a:solidFill>
                  <a:schemeClr val="tx1">
                    <a:lumMod val="50000"/>
                    <a:lumOff val="50000"/>
                  </a:schemeClr>
                </a:solidFill>
              </a:rPr>
              <a:t>初步审核的条件</a:t>
            </a:r>
          </a:p>
        </p:txBody>
      </p:sp>
      <p:sp>
        <p:nvSpPr>
          <p:cNvPr id="73" name="文本框 72">
            <a:extLst>
              <a:ext uri="{FF2B5EF4-FFF2-40B4-BE49-F238E27FC236}">
                <a16:creationId xmlns:a16="http://schemas.microsoft.com/office/drawing/2014/main" id="{3E29BB77-FD81-4A86-A572-E6BF13BDF89B}"/>
              </a:ext>
            </a:extLst>
          </p:cNvPr>
          <p:cNvSpPr txBox="1"/>
          <p:nvPr/>
        </p:nvSpPr>
        <p:spPr>
          <a:xfrm>
            <a:off x="5949706" y="2830826"/>
            <a:ext cx="1400682" cy="276999"/>
          </a:xfrm>
          <a:prstGeom prst="rect">
            <a:avLst/>
          </a:prstGeom>
          <a:noFill/>
        </p:spPr>
        <p:txBody>
          <a:bodyPr wrap="square" rtlCol="0">
            <a:spAutoFit/>
          </a:bodyPr>
          <a:lstStyle/>
          <a:p>
            <a:r>
              <a:rPr lang="zh-CN" altLang="en-US" sz="1200" dirty="0">
                <a:solidFill>
                  <a:schemeClr val="tx1">
                    <a:lumMod val="50000"/>
                    <a:lumOff val="50000"/>
                  </a:schemeClr>
                </a:solidFill>
              </a:rPr>
              <a:t>初步审核的时限</a:t>
            </a:r>
          </a:p>
        </p:txBody>
      </p:sp>
      <p:cxnSp>
        <p:nvCxnSpPr>
          <p:cNvPr id="66" name="直接连接符 65">
            <a:extLst>
              <a:ext uri="{FF2B5EF4-FFF2-40B4-BE49-F238E27FC236}">
                <a16:creationId xmlns:a16="http://schemas.microsoft.com/office/drawing/2014/main" id="{9A2D5180-5C76-416D-9ED4-AD334172D51C}"/>
              </a:ext>
            </a:extLst>
          </p:cNvPr>
          <p:cNvCxnSpPr>
            <a:cxnSpLocks/>
          </p:cNvCxnSpPr>
          <p:nvPr/>
        </p:nvCxnSpPr>
        <p:spPr>
          <a:xfrm flipH="1" flipV="1">
            <a:off x="5882478" y="3281599"/>
            <a:ext cx="1612060" cy="8717"/>
          </a:xfrm>
          <a:prstGeom prst="line">
            <a:avLst/>
          </a:prstGeom>
          <a:noFill/>
          <a:ln w="6350" cap="flat" cmpd="sng" algn="ctr">
            <a:solidFill>
              <a:sysClr val="windowText" lastClr="000000">
                <a:lumMod val="65000"/>
                <a:lumOff val="35000"/>
              </a:sysClr>
            </a:solidFill>
            <a:prstDash val="dash"/>
            <a:miter lim="800000"/>
          </a:ln>
          <a:effectLst/>
        </p:spPr>
      </p:cxnSp>
      <p:cxnSp>
        <p:nvCxnSpPr>
          <p:cNvPr id="68" name="直接连接符 67">
            <a:extLst>
              <a:ext uri="{FF2B5EF4-FFF2-40B4-BE49-F238E27FC236}">
                <a16:creationId xmlns:a16="http://schemas.microsoft.com/office/drawing/2014/main" id="{B34A8093-0206-44F1-B06B-73054D1376A5}"/>
              </a:ext>
            </a:extLst>
          </p:cNvPr>
          <p:cNvCxnSpPr>
            <a:cxnSpLocks/>
          </p:cNvCxnSpPr>
          <p:nvPr/>
        </p:nvCxnSpPr>
        <p:spPr>
          <a:xfrm flipH="1">
            <a:off x="5890970" y="3708589"/>
            <a:ext cx="1036939" cy="1"/>
          </a:xfrm>
          <a:prstGeom prst="line">
            <a:avLst/>
          </a:prstGeom>
          <a:noFill/>
          <a:ln w="6350" cap="flat" cmpd="sng" algn="ctr">
            <a:solidFill>
              <a:sysClr val="windowText" lastClr="000000">
                <a:lumMod val="65000"/>
                <a:lumOff val="35000"/>
              </a:sysClr>
            </a:solidFill>
            <a:prstDash val="dash"/>
            <a:miter lim="800000"/>
          </a:ln>
          <a:effectLst/>
        </p:spPr>
      </p:cxnSp>
      <p:cxnSp>
        <p:nvCxnSpPr>
          <p:cNvPr id="70" name="直接连接符 69">
            <a:extLst>
              <a:ext uri="{FF2B5EF4-FFF2-40B4-BE49-F238E27FC236}">
                <a16:creationId xmlns:a16="http://schemas.microsoft.com/office/drawing/2014/main" id="{134CAA25-597F-4571-B477-CA2E688C62B3}"/>
              </a:ext>
            </a:extLst>
          </p:cNvPr>
          <p:cNvCxnSpPr>
            <a:cxnSpLocks/>
          </p:cNvCxnSpPr>
          <p:nvPr/>
        </p:nvCxnSpPr>
        <p:spPr>
          <a:xfrm flipH="1">
            <a:off x="5906172" y="4094329"/>
            <a:ext cx="849531" cy="0"/>
          </a:xfrm>
          <a:prstGeom prst="line">
            <a:avLst/>
          </a:prstGeom>
          <a:noFill/>
          <a:ln w="6350" cap="flat" cmpd="sng" algn="ctr">
            <a:solidFill>
              <a:sysClr val="windowText" lastClr="000000">
                <a:lumMod val="65000"/>
                <a:lumOff val="35000"/>
              </a:sysClr>
            </a:solidFill>
            <a:prstDash val="dash"/>
            <a:miter lim="800000"/>
          </a:ln>
          <a:effectLst/>
        </p:spPr>
      </p:cxnSp>
      <p:sp>
        <p:nvSpPr>
          <p:cNvPr id="10" name="文本框 9">
            <a:extLst>
              <a:ext uri="{FF2B5EF4-FFF2-40B4-BE49-F238E27FC236}">
                <a16:creationId xmlns:a16="http://schemas.microsoft.com/office/drawing/2014/main" id="{68E7E9E3-4A0C-4599-981A-1631F0B26C20}"/>
              </a:ext>
            </a:extLst>
          </p:cNvPr>
          <p:cNvSpPr txBox="1"/>
          <p:nvPr/>
        </p:nvSpPr>
        <p:spPr>
          <a:xfrm>
            <a:off x="6067510" y="3051221"/>
            <a:ext cx="1132267" cy="276999"/>
          </a:xfrm>
          <a:prstGeom prst="rect">
            <a:avLst/>
          </a:prstGeom>
          <a:noFill/>
        </p:spPr>
        <p:txBody>
          <a:bodyPr wrap="square" rtlCol="0">
            <a:spAutoFit/>
          </a:bodyPr>
          <a:lstStyle/>
          <a:p>
            <a:r>
              <a:rPr lang="zh-CN" altLang="en-US" sz="1200" dirty="0">
                <a:solidFill>
                  <a:schemeClr val="tx1">
                    <a:lumMod val="50000"/>
                    <a:lumOff val="50000"/>
                  </a:schemeClr>
                </a:solidFill>
              </a:rPr>
              <a:t>审查前</a:t>
            </a:r>
          </a:p>
        </p:txBody>
      </p:sp>
      <p:sp>
        <p:nvSpPr>
          <p:cNvPr id="13" name="文本框 12">
            <a:extLst>
              <a:ext uri="{FF2B5EF4-FFF2-40B4-BE49-F238E27FC236}">
                <a16:creationId xmlns:a16="http://schemas.microsoft.com/office/drawing/2014/main" id="{677EA9B1-0D85-4A19-85B4-3666B76A22E6}"/>
              </a:ext>
            </a:extLst>
          </p:cNvPr>
          <p:cNvSpPr txBox="1"/>
          <p:nvPr/>
        </p:nvSpPr>
        <p:spPr>
          <a:xfrm>
            <a:off x="6069861" y="3469543"/>
            <a:ext cx="1086748" cy="276999"/>
          </a:xfrm>
          <a:prstGeom prst="rect">
            <a:avLst/>
          </a:prstGeom>
          <a:noFill/>
        </p:spPr>
        <p:txBody>
          <a:bodyPr wrap="square" rtlCol="0">
            <a:spAutoFit/>
          </a:bodyPr>
          <a:lstStyle/>
          <a:p>
            <a:r>
              <a:rPr lang="zh-CN" altLang="en-US" sz="1200" dirty="0">
                <a:solidFill>
                  <a:schemeClr val="tx1">
                    <a:lumMod val="50000"/>
                    <a:lumOff val="50000"/>
                  </a:schemeClr>
                </a:solidFill>
              </a:rPr>
              <a:t>审查中</a:t>
            </a:r>
          </a:p>
        </p:txBody>
      </p:sp>
      <p:sp>
        <p:nvSpPr>
          <p:cNvPr id="20" name="文本框 19">
            <a:extLst>
              <a:ext uri="{FF2B5EF4-FFF2-40B4-BE49-F238E27FC236}">
                <a16:creationId xmlns:a16="http://schemas.microsoft.com/office/drawing/2014/main" id="{8D556204-40E7-4F5B-AD7A-C18910E0F6C3}"/>
              </a:ext>
            </a:extLst>
          </p:cNvPr>
          <p:cNvSpPr txBox="1"/>
          <p:nvPr/>
        </p:nvSpPr>
        <p:spPr>
          <a:xfrm>
            <a:off x="6039464" y="3860279"/>
            <a:ext cx="702320" cy="276999"/>
          </a:xfrm>
          <a:prstGeom prst="rect">
            <a:avLst/>
          </a:prstGeom>
          <a:noFill/>
        </p:spPr>
        <p:txBody>
          <a:bodyPr wrap="square" rtlCol="0">
            <a:spAutoFit/>
          </a:bodyPr>
          <a:lstStyle/>
          <a:p>
            <a:r>
              <a:rPr lang="zh-CN" altLang="en-US" sz="1200" dirty="0">
                <a:solidFill>
                  <a:schemeClr val="tx1">
                    <a:lumMod val="50000"/>
                    <a:lumOff val="50000"/>
                  </a:schemeClr>
                </a:solidFill>
              </a:rPr>
              <a:t>审查后</a:t>
            </a:r>
          </a:p>
        </p:txBody>
      </p:sp>
      <p:cxnSp>
        <p:nvCxnSpPr>
          <p:cNvPr id="71" name="直接连接符 70">
            <a:extLst>
              <a:ext uri="{FF2B5EF4-FFF2-40B4-BE49-F238E27FC236}">
                <a16:creationId xmlns:a16="http://schemas.microsoft.com/office/drawing/2014/main" id="{7B3F20B2-36F7-4FE1-9BBB-7719422B38C4}"/>
              </a:ext>
            </a:extLst>
          </p:cNvPr>
          <p:cNvCxnSpPr>
            <a:cxnSpLocks/>
          </p:cNvCxnSpPr>
          <p:nvPr/>
        </p:nvCxnSpPr>
        <p:spPr>
          <a:xfrm>
            <a:off x="7491887" y="2969325"/>
            <a:ext cx="0" cy="419313"/>
          </a:xfrm>
          <a:prstGeom prst="line">
            <a:avLst/>
          </a:prstGeom>
          <a:noFill/>
          <a:ln w="6350" cap="flat" cmpd="sng" algn="ctr">
            <a:solidFill>
              <a:sysClr val="windowText" lastClr="000000">
                <a:lumMod val="65000"/>
                <a:lumOff val="35000"/>
              </a:sysClr>
            </a:solidFill>
            <a:prstDash val="dash"/>
            <a:miter lim="800000"/>
          </a:ln>
          <a:effectLst/>
        </p:spPr>
      </p:cxnSp>
      <p:cxnSp>
        <p:nvCxnSpPr>
          <p:cNvPr id="83" name="直接连接符 82">
            <a:extLst>
              <a:ext uri="{FF2B5EF4-FFF2-40B4-BE49-F238E27FC236}">
                <a16:creationId xmlns:a16="http://schemas.microsoft.com/office/drawing/2014/main" id="{CF3090EE-4660-41FA-BE08-E1D6C67AA823}"/>
              </a:ext>
            </a:extLst>
          </p:cNvPr>
          <p:cNvCxnSpPr>
            <a:cxnSpLocks/>
          </p:cNvCxnSpPr>
          <p:nvPr/>
        </p:nvCxnSpPr>
        <p:spPr>
          <a:xfrm flipH="1">
            <a:off x="6943027" y="3388457"/>
            <a:ext cx="8234" cy="527796"/>
          </a:xfrm>
          <a:prstGeom prst="line">
            <a:avLst/>
          </a:prstGeom>
          <a:noFill/>
          <a:ln w="6350" cap="flat" cmpd="sng" algn="ctr">
            <a:solidFill>
              <a:sysClr val="windowText" lastClr="000000">
                <a:lumMod val="65000"/>
                <a:lumOff val="35000"/>
              </a:sysClr>
            </a:solidFill>
            <a:prstDash val="dash"/>
            <a:miter lim="800000"/>
          </a:ln>
          <a:effectLst/>
        </p:spPr>
      </p:cxnSp>
      <p:sp>
        <p:nvSpPr>
          <p:cNvPr id="92" name="左大括号 91">
            <a:extLst>
              <a:ext uri="{FF2B5EF4-FFF2-40B4-BE49-F238E27FC236}">
                <a16:creationId xmlns:a16="http://schemas.microsoft.com/office/drawing/2014/main" id="{DEA0E0DF-91B7-4554-94E0-5C061D87C314}"/>
              </a:ext>
            </a:extLst>
          </p:cNvPr>
          <p:cNvSpPr/>
          <p:nvPr/>
        </p:nvSpPr>
        <p:spPr>
          <a:xfrm>
            <a:off x="5831947" y="4554752"/>
            <a:ext cx="112935" cy="89185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cxnSp>
        <p:nvCxnSpPr>
          <p:cNvPr id="94" name="直接连接符 93">
            <a:extLst>
              <a:ext uri="{FF2B5EF4-FFF2-40B4-BE49-F238E27FC236}">
                <a16:creationId xmlns:a16="http://schemas.microsoft.com/office/drawing/2014/main" id="{FCF1E229-794E-48AE-9AE9-89F2FDEA6A85}"/>
              </a:ext>
            </a:extLst>
          </p:cNvPr>
          <p:cNvCxnSpPr>
            <a:cxnSpLocks/>
          </p:cNvCxnSpPr>
          <p:nvPr/>
        </p:nvCxnSpPr>
        <p:spPr>
          <a:xfrm>
            <a:off x="6756902" y="3916254"/>
            <a:ext cx="0" cy="479681"/>
          </a:xfrm>
          <a:prstGeom prst="line">
            <a:avLst/>
          </a:prstGeom>
          <a:noFill/>
          <a:ln w="6350" cap="flat" cmpd="sng" algn="ctr">
            <a:solidFill>
              <a:sysClr val="windowText" lastClr="000000">
                <a:lumMod val="65000"/>
                <a:lumOff val="35000"/>
              </a:sysClr>
            </a:solidFill>
            <a:prstDash val="dash"/>
            <a:miter lim="800000"/>
          </a:ln>
          <a:effectLst/>
        </p:spPr>
      </p:cxnSp>
      <p:cxnSp>
        <p:nvCxnSpPr>
          <p:cNvPr id="97" name="直接连接符 96">
            <a:extLst>
              <a:ext uri="{FF2B5EF4-FFF2-40B4-BE49-F238E27FC236}">
                <a16:creationId xmlns:a16="http://schemas.microsoft.com/office/drawing/2014/main" id="{2C79DAEF-7638-49D7-978B-B766CA3E4371}"/>
              </a:ext>
            </a:extLst>
          </p:cNvPr>
          <p:cNvCxnSpPr>
            <a:cxnSpLocks/>
          </p:cNvCxnSpPr>
          <p:nvPr/>
        </p:nvCxnSpPr>
        <p:spPr>
          <a:xfrm flipH="1">
            <a:off x="5921327" y="5446608"/>
            <a:ext cx="1045976" cy="0"/>
          </a:xfrm>
          <a:prstGeom prst="line">
            <a:avLst/>
          </a:prstGeom>
          <a:noFill/>
          <a:ln w="6350" cap="flat" cmpd="sng" algn="ctr">
            <a:solidFill>
              <a:sysClr val="windowText" lastClr="000000">
                <a:lumMod val="65000"/>
                <a:lumOff val="35000"/>
              </a:sysClr>
            </a:solidFill>
            <a:prstDash val="dash"/>
            <a:miter lim="800000"/>
          </a:ln>
          <a:effectLst/>
        </p:spPr>
      </p:cxnSp>
      <p:cxnSp>
        <p:nvCxnSpPr>
          <p:cNvPr id="99" name="直接连接符 98">
            <a:extLst>
              <a:ext uri="{FF2B5EF4-FFF2-40B4-BE49-F238E27FC236}">
                <a16:creationId xmlns:a16="http://schemas.microsoft.com/office/drawing/2014/main" id="{2125472C-4F61-4340-9905-05BFDF02327B}"/>
              </a:ext>
            </a:extLst>
          </p:cNvPr>
          <p:cNvCxnSpPr>
            <a:cxnSpLocks/>
          </p:cNvCxnSpPr>
          <p:nvPr/>
        </p:nvCxnSpPr>
        <p:spPr>
          <a:xfrm flipH="1">
            <a:off x="5883616" y="4831789"/>
            <a:ext cx="1051646" cy="0"/>
          </a:xfrm>
          <a:prstGeom prst="line">
            <a:avLst/>
          </a:prstGeom>
          <a:noFill/>
          <a:ln w="6350" cap="flat" cmpd="sng" algn="ctr">
            <a:solidFill>
              <a:sysClr val="windowText" lastClr="000000">
                <a:lumMod val="65000"/>
                <a:lumOff val="35000"/>
              </a:sysClr>
            </a:solidFill>
            <a:prstDash val="dash"/>
            <a:miter lim="800000"/>
          </a:ln>
          <a:effectLst/>
        </p:spPr>
      </p:cxnSp>
      <p:cxnSp>
        <p:nvCxnSpPr>
          <p:cNvPr id="111" name="直接连接符 110">
            <a:extLst>
              <a:ext uri="{FF2B5EF4-FFF2-40B4-BE49-F238E27FC236}">
                <a16:creationId xmlns:a16="http://schemas.microsoft.com/office/drawing/2014/main" id="{B7829206-0D7A-4A14-8C22-C8B2A781E010}"/>
              </a:ext>
            </a:extLst>
          </p:cNvPr>
          <p:cNvCxnSpPr>
            <a:cxnSpLocks/>
          </p:cNvCxnSpPr>
          <p:nvPr/>
        </p:nvCxnSpPr>
        <p:spPr>
          <a:xfrm flipH="1">
            <a:off x="5874660" y="4542716"/>
            <a:ext cx="951516" cy="0"/>
          </a:xfrm>
          <a:prstGeom prst="line">
            <a:avLst/>
          </a:prstGeom>
          <a:noFill/>
          <a:ln w="6350" cap="flat" cmpd="sng" algn="ctr">
            <a:solidFill>
              <a:sysClr val="windowText" lastClr="000000">
                <a:lumMod val="65000"/>
                <a:lumOff val="35000"/>
              </a:sysClr>
            </a:solidFill>
            <a:prstDash val="dash"/>
            <a:miter lim="800000"/>
          </a:ln>
          <a:effectLst/>
        </p:spPr>
      </p:cxnSp>
      <p:cxnSp>
        <p:nvCxnSpPr>
          <p:cNvPr id="113" name="直接连接符 112">
            <a:extLst>
              <a:ext uri="{FF2B5EF4-FFF2-40B4-BE49-F238E27FC236}">
                <a16:creationId xmlns:a16="http://schemas.microsoft.com/office/drawing/2014/main" id="{52096081-8A6A-4FB5-92B2-49190DABB277}"/>
              </a:ext>
            </a:extLst>
          </p:cNvPr>
          <p:cNvCxnSpPr>
            <a:cxnSpLocks/>
          </p:cNvCxnSpPr>
          <p:nvPr/>
        </p:nvCxnSpPr>
        <p:spPr>
          <a:xfrm flipH="1">
            <a:off x="5874660" y="5153216"/>
            <a:ext cx="1151795" cy="0"/>
          </a:xfrm>
          <a:prstGeom prst="line">
            <a:avLst/>
          </a:prstGeom>
          <a:noFill/>
          <a:ln w="6350" cap="flat" cmpd="sng" algn="ctr">
            <a:solidFill>
              <a:sysClr val="windowText" lastClr="000000">
                <a:lumMod val="65000"/>
                <a:lumOff val="35000"/>
              </a:sysClr>
            </a:solidFill>
            <a:prstDash val="dash"/>
            <a:miter lim="800000"/>
          </a:ln>
          <a:effectLst/>
        </p:spPr>
      </p:cxnSp>
      <p:sp>
        <p:nvSpPr>
          <p:cNvPr id="124" name="文本框 123">
            <a:extLst>
              <a:ext uri="{FF2B5EF4-FFF2-40B4-BE49-F238E27FC236}">
                <a16:creationId xmlns:a16="http://schemas.microsoft.com/office/drawing/2014/main" id="{8C9BB314-0801-42C1-AB78-D36AF081E4C3}"/>
              </a:ext>
            </a:extLst>
          </p:cNvPr>
          <p:cNvSpPr txBox="1"/>
          <p:nvPr/>
        </p:nvSpPr>
        <p:spPr>
          <a:xfrm>
            <a:off x="6043379" y="5203867"/>
            <a:ext cx="2367719" cy="276999"/>
          </a:xfrm>
          <a:prstGeom prst="rect">
            <a:avLst/>
          </a:prstGeom>
          <a:noFill/>
        </p:spPr>
        <p:txBody>
          <a:bodyPr wrap="square" rtlCol="0">
            <a:spAutoFit/>
          </a:bodyPr>
          <a:lstStyle/>
          <a:p>
            <a:r>
              <a:rPr lang="zh-CN" altLang="en-US" sz="1200" dirty="0">
                <a:solidFill>
                  <a:schemeClr val="tx1">
                    <a:lumMod val="50000"/>
                    <a:lumOff val="50000"/>
                  </a:schemeClr>
                </a:solidFill>
              </a:rPr>
              <a:t>重新调查与补正程序</a:t>
            </a:r>
          </a:p>
        </p:txBody>
      </p:sp>
      <p:sp>
        <p:nvSpPr>
          <p:cNvPr id="125" name="文本框 124">
            <a:extLst>
              <a:ext uri="{FF2B5EF4-FFF2-40B4-BE49-F238E27FC236}">
                <a16:creationId xmlns:a16="http://schemas.microsoft.com/office/drawing/2014/main" id="{89B52547-BBDB-4A14-A39B-2B1599A10868}"/>
              </a:ext>
            </a:extLst>
          </p:cNvPr>
          <p:cNvSpPr txBox="1"/>
          <p:nvPr/>
        </p:nvSpPr>
        <p:spPr>
          <a:xfrm>
            <a:off x="6004760" y="4318982"/>
            <a:ext cx="816603" cy="276999"/>
          </a:xfrm>
          <a:prstGeom prst="rect">
            <a:avLst/>
          </a:prstGeom>
          <a:noFill/>
        </p:spPr>
        <p:txBody>
          <a:bodyPr wrap="square" rtlCol="0">
            <a:spAutoFit/>
          </a:bodyPr>
          <a:lstStyle/>
          <a:p>
            <a:r>
              <a:rPr lang="zh-CN" altLang="en-US" sz="1200" dirty="0">
                <a:solidFill>
                  <a:schemeClr val="tx1">
                    <a:lumMod val="50000"/>
                    <a:lumOff val="50000"/>
                  </a:schemeClr>
                </a:solidFill>
              </a:rPr>
              <a:t>审理程序</a:t>
            </a:r>
          </a:p>
        </p:txBody>
      </p:sp>
      <p:sp>
        <p:nvSpPr>
          <p:cNvPr id="126" name="文本框 125">
            <a:extLst>
              <a:ext uri="{FF2B5EF4-FFF2-40B4-BE49-F238E27FC236}">
                <a16:creationId xmlns:a16="http://schemas.microsoft.com/office/drawing/2014/main" id="{12CABDDF-833B-4AD4-8E48-7AD266B18092}"/>
              </a:ext>
            </a:extLst>
          </p:cNvPr>
          <p:cNvSpPr txBox="1"/>
          <p:nvPr/>
        </p:nvSpPr>
        <p:spPr>
          <a:xfrm>
            <a:off x="7446299" y="2810738"/>
            <a:ext cx="1600015"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200" dirty="0">
                <a:solidFill>
                  <a:schemeClr val="tx1">
                    <a:lumMod val="50000"/>
                    <a:lumOff val="50000"/>
                  </a:schemeClr>
                </a:solidFill>
              </a:rPr>
              <a:t>立案审查的条件</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立案审查的时限</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立案审查的要求</a:t>
            </a:r>
            <a:endParaRPr lang="en-US" altLang="zh-CN" sz="1200" dirty="0">
              <a:solidFill>
                <a:schemeClr val="tx1">
                  <a:lumMod val="50000"/>
                  <a:lumOff val="50000"/>
                </a:schemeClr>
              </a:solidFill>
            </a:endParaRPr>
          </a:p>
        </p:txBody>
      </p:sp>
      <p:sp>
        <p:nvSpPr>
          <p:cNvPr id="127" name="左大括号 126">
            <a:extLst>
              <a:ext uri="{FF2B5EF4-FFF2-40B4-BE49-F238E27FC236}">
                <a16:creationId xmlns:a16="http://schemas.microsoft.com/office/drawing/2014/main" id="{4AB45888-53D3-4CB0-B758-816DB22F5408}"/>
              </a:ext>
            </a:extLst>
          </p:cNvPr>
          <p:cNvSpPr/>
          <p:nvPr/>
        </p:nvSpPr>
        <p:spPr>
          <a:xfrm>
            <a:off x="5852353" y="5595171"/>
            <a:ext cx="53537" cy="88714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96" name="左大括号 95">
            <a:extLst>
              <a:ext uri="{FF2B5EF4-FFF2-40B4-BE49-F238E27FC236}">
                <a16:creationId xmlns:a16="http://schemas.microsoft.com/office/drawing/2014/main" id="{CECC1BB1-438D-4F77-B20E-2C3C327ECE81}"/>
              </a:ext>
            </a:extLst>
          </p:cNvPr>
          <p:cNvSpPr/>
          <p:nvPr/>
        </p:nvSpPr>
        <p:spPr>
          <a:xfrm>
            <a:off x="5860170" y="2371428"/>
            <a:ext cx="55606" cy="687488"/>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107" name="文本框 106">
            <a:extLst>
              <a:ext uri="{FF2B5EF4-FFF2-40B4-BE49-F238E27FC236}">
                <a16:creationId xmlns:a16="http://schemas.microsoft.com/office/drawing/2014/main" id="{5036A48A-A335-404B-B24B-373CF54202E7}"/>
              </a:ext>
            </a:extLst>
          </p:cNvPr>
          <p:cNvSpPr txBox="1"/>
          <p:nvPr/>
        </p:nvSpPr>
        <p:spPr>
          <a:xfrm>
            <a:off x="6926306" y="3298873"/>
            <a:ext cx="1686842"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200" dirty="0">
                <a:solidFill>
                  <a:schemeClr val="tx1">
                    <a:lumMod val="50000"/>
                    <a:lumOff val="50000"/>
                  </a:schemeClr>
                </a:solidFill>
              </a:rPr>
              <a:t>外查工作</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证据收集</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涉案款物的处置</a:t>
            </a:r>
            <a:endParaRPr lang="en-US" altLang="zh-CN" sz="1200" dirty="0">
              <a:solidFill>
                <a:schemeClr val="tx1">
                  <a:lumMod val="50000"/>
                  <a:lumOff val="50000"/>
                </a:schemeClr>
              </a:solidFill>
            </a:endParaRPr>
          </a:p>
        </p:txBody>
      </p:sp>
      <p:sp>
        <p:nvSpPr>
          <p:cNvPr id="112" name="文本框 111">
            <a:extLst>
              <a:ext uri="{FF2B5EF4-FFF2-40B4-BE49-F238E27FC236}">
                <a16:creationId xmlns:a16="http://schemas.microsoft.com/office/drawing/2014/main" id="{8DB5B390-45A1-4CAF-9570-B1DBD7156597}"/>
              </a:ext>
            </a:extLst>
          </p:cNvPr>
          <p:cNvSpPr txBox="1"/>
          <p:nvPr/>
        </p:nvSpPr>
        <p:spPr>
          <a:xfrm>
            <a:off x="6711265" y="3827868"/>
            <a:ext cx="2367723"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200" dirty="0">
                <a:solidFill>
                  <a:schemeClr val="tx1">
                    <a:lumMod val="50000"/>
                    <a:lumOff val="50000"/>
                  </a:schemeClr>
                </a:solidFill>
              </a:rPr>
              <a:t>查明违纪事实后</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审理工作结束后</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材料处置</a:t>
            </a:r>
            <a:endParaRPr lang="en-US" altLang="zh-CN" sz="1200" dirty="0">
              <a:solidFill>
                <a:schemeClr val="tx1">
                  <a:lumMod val="50000"/>
                  <a:lumOff val="50000"/>
                </a:schemeClr>
              </a:solidFill>
            </a:endParaRPr>
          </a:p>
        </p:txBody>
      </p:sp>
      <p:sp>
        <p:nvSpPr>
          <p:cNvPr id="116" name="文本框 115">
            <a:extLst>
              <a:ext uri="{FF2B5EF4-FFF2-40B4-BE49-F238E27FC236}">
                <a16:creationId xmlns:a16="http://schemas.microsoft.com/office/drawing/2014/main" id="{7530CEE6-BEDB-41D2-BC04-2B87CC32C3BD}"/>
              </a:ext>
            </a:extLst>
          </p:cNvPr>
          <p:cNvSpPr txBox="1"/>
          <p:nvPr/>
        </p:nvSpPr>
        <p:spPr>
          <a:xfrm>
            <a:off x="6121065" y="4593097"/>
            <a:ext cx="816603" cy="276999"/>
          </a:xfrm>
          <a:prstGeom prst="rect">
            <a:avLst/>
          </a:prstGeom>
          <a:noFill/>
        </p:spPr>
        <p:txBody>
          <a:bodyPr wrap="square" rtlCol="0">
            <a:spAutoFit/>
          </a:bodyPr>
          <a:lstStyle/>
          <a:p>
            <a:r>
              <a:rPr lang="zh-CN" altLang="en-US" sz="1200" dirty="0">
                <a:solidFill>
                  <a:schemeClr val="tx1">
                    <a:lumMod val="50000"/>
                    <a:lumOff val="50000"/>
                  </a:schemeClr>
                </a:solidFill>
              </a:rPr>
              <a:t>申诉</a:t>
            </a:r>
          </a:p>
        </p:txBody>
      </p:sp>
      <p:sp>
        <p:nvSpPr>
          <p:cNvPr id="117" name="文本框 116">
            <a:extLst>
              <a:ext uri="{FF2B5EF4-FFF2-40B4-BE49-F238E27FC236}">
                <a16:creationId xmlns:a16="http://schemas.microsoft.com/office/drawing/2014/main" id="{05FC59F3-3B94-4A6B-B883-771ED3A207A4}"/>
              </a:ext>
            </a:extLst>
          </p:cNvPr>
          <p:cNvSpPr txBox="1"/>
          <p:nvPr/>
        </p:nvSpPr>
        <p:spPr>
          <a:xfrm>
            <a:off x="6053461" y="4876217"/>
            <a:ext cx="831983" cy="276999"/>
          </a:xfrm>
          <a:prstGeom prst="rect">
            <a:avLst/>
          </a:prstGeom>
          <a:noFill/>
        </p:spPr>
        <p:txBody>
          <a:bodyPr wrap="square" rtlCol="0">
            <a:spAutoFit/>
          </a:bodyPr>
          <a:lstStyle/>
          <a:p>
            <a:r>
              <a:rPr lang="zh-CN" altLang="en-US" sz="1200" dirty="0">
                <a:solidFill>
                  <a:schemeClr val="tx1">
                    <a:lumMod val="50000"/>
                    <a:lumOff val="50000"/>
                  </a:schemeClr>
                </a:solidFill>
              </a:rPr>
              <a:t>移送司法</a:t>
            </a:r>
          </a:p>
        </p:txBody>
      </p:sp>
      <p:sp>
        <p:nvSpPr>
          <p:cNvPr id="120" name="文本框 119">
            <a:extLst>
              <a:ext uri="{FF2B5EF4-FFF2-40B4-BE49-F238E27FC236}">
                <a16:creationId xmlns:a16="http://schemas.microsoft.com/office/drawing/2014/main" id="{AD6D2B19-4322-4494-A1BE-D6557B7DC673}"/>
              </a:ext>
            </a:extLst>
          </p:cNvPr>
          <p:cNvSpPr txBox="1"/>
          <p:nvPr/>
        </p:nvSpPr>
        <p:spPr>
          <a:xfrm>
            <a:off x="5932418" y="5469199"/>
            <a:ext cx="2367723" cy="1200329"/>
          </a:xfrm>
          <a:prstGeom prst="rect">
            <a:avLst/>
          </a:prstGeom>
          <a:noFill/>
        </p:spPr>
        <p:txBody>
          <a:bodyPr wrap="square" rtlCol="0">
            <a:spAutoFit/>
          </a:bodyPr>
          <a:lstStyle/>
          <a:p>
            <a:pPr marL="285750" indent="-285750">
              <a:buFont typeface="Arial" panose="020B0604020202020204" pitchFamily="34" charset="0"/>
              <a:buChar char="•"/>
            </a:pPr>
            <a:r>
              <a:rPr lang="zh-CN" altLang="en-US" sz="1200" dirty="0">
                <a:solidFill>
                  <a:schemeClr val="tx1">
                    <a:lumMod val="50000"/>
                    <a:lumOff val="50000"/>
                  </a:schemeClr>
                </a:solidFill>
              </a:rPr>
              <a:t>干部准入制度</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干预监督执纪报告登记制度</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回避制度</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保密制度</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借调制度</a:t>
            </a:r>
            <a:endParaRPr lang="en-US" altLang="zh-CN" sz="1200" dirty="0">
              <a:solidFill>
                <a:schemeClr val="tx1">
                  <a:lumMod val="50000"/>
                  <a:lumOff val="50000"/>
                </a:schemeClr>
              </a:solidFill>
            </a:endParaRPr>
          </a:p>
          <a:p>
            <a:pPr marL="285750" indent="-285750">
              <a:buFont typeface="Arial" panose="020B0604020202020204" pitchFamily="34" charset="0"/>
              <a:buChar char="•"/>
            </a:pPr>
            <a:r>
              <a:rPr lang="zh-CN" altLang="en-US" sz="1200" dirty="0">
                <a:solidFill>
                  <a:schemeClr val="tx1">
                    <a:lumMod val="50000"/>
                    <a:lumOff val="50000"/>
                  </a:schemeClr>
                </a:solidFill>
              </a:rPr>
              <a:t>一案双查</a:t>
            </a:r>
            <a:endParaRPr lang="en-US" altLang="zh-CN" sz="1200" dirty="0">
              <a:solidFill>
                <a:schemeClr val="tx1">
                  <a:lumMod val="50000"/>
                  <a:lumOff val="50000"/>
                </a:schemeClr>
              </a:solidFill>
            </a:endParaRPr>
          </a:p>
        </p:txBody>
      </p:sp>
    </p:spTree>
    <p:extLst>
      <p:ext uri="{BB962C8B-B14F-4D97-AF65-F5344CB8AC3E}">
        <p14:creationId xmlns:p14="http://schemas.microsoft.com/office/powerpoint/2010/main" val="129402688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33970"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80916" y="1857645"/>
            <a:ext cx="8461231" cy="2674620"/>
            <a:chOff x="-292611" y="1907206"/>
            <a:chExt cx="8461231"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292611" y="3078712"/>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线索处置</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01</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401641" y="1629595"/>
            <a:ext cx="7703529" cy="4247317"/>
          </a:xfrm>
          <a:prstGeom prst="rect">
            <a:avLst/>
          </a:prstGeom>
        </p:spPr>
        <p:txBody>
          <a:bodyPr wrap="square">
            <a:spAutoFit/>
          </a:bodyPr>
          <a:lstStyle/>
          <a:p>
            <a:pPr marL="285750" indent="-285750">
              <a:buFont typeface="Arial" panose="020B0604020202020204" pitchFamily="34" charset="0"/>
              <a:buChar char="•"/>
            </a:pPr>
            <a:r>
              <a:rPr lang="zh-CN" altLang="en-US" dirty="0"/>
              <a:t>第十二条 </a:t>
            </a:r>
            <a:endParaRPr lang="en-US" altLang="zh-CN" dirty="0"/>
          </a:p>
          <a:p>
            <a:r>
              <a:rPr lang="en-US" altLang="zh-CN" dirty="0"/>
              <a:t>      </a:t>
            </a:r>
            <a:r>
              <a:rPr lang="zh-CN" altLang="en-US" dirty="0"/>
              <a:t>纪检机关信访部门归口受理同级党委管理的党组织和党员干部违反党纪的信访举报，统一接收下一级纪委和派驻纪检组报送的相关信访举报，分类摘要后移送案件监督管理部门。</a:t>
            </a:r>
          </a:p>
          <a:p>
            <a:r>
              <a:rPr lang="zh-CN" altLang="en-US" dirty="0"/>
              <a:t>      执纪监督部门、执纪审查部门、干部监督部门发现的相关问题线索，属本部门受理范围的，应当送案件监督管理部门备案；不属本部门受理范围的，经审批后移送案件监督管理部门，由其按程序转交相关监督执纪部门。</a:t>
            </a:r>
          </a:p>
          <a:p>
            <a:r>
              <a:rPr lang="zh-CN" altLang="en-US" dirty="0"/>
              <a:t>      案件监督管理部门统一受理巡视工作机构和审计机关、行政执法机关、司法机关等单位移交的相关问题线索。</a:t>
            </a:r>
          </a:p>
          <a:p>
            <a:r>
              <a:rPr lang="zh-CN" altLang="en-US" dirty="0"/>
              <a:t>　　</a:t>
            </a:r>
            <a:endParaRPr lang="en-US" altLang="zh-CN" dirty="0"/>
          </a:p>
          <a:p>
            <a:pPr marL="285750" indent="-285750">
              <a:buFont typeface="Arial" panose="020B0604020202020204" pitchFamily="34" charset="0"/>
              <a:buChar char="•"/>
            </a:pPr>
            <a:r>
              <a:rPr lang="zh-CN" altLang="en-US" dirty="0"/>
              <a:t>第十三条 </a:t>
            </a:r>
            <a:endParaRPr lang="en-US" altLang="zh-CN" dirty="0"/>
          </a:p>
          <a:p>
            <a:r>
              <a:rPr lang="en-US" altLang="zh-CN" dirty="0"/>
              <a:t>      </a:t>
            </a:r>
            <a:r>
              <a:rPr lang="zh-CN" altLang="en-US" dirty="0"/>
              <a:t>纪检机关对反映同级党委委员、纪委常委，以及所辖地区、部门主要负责人的问题线索和线索处置情况，应当向上级纪检机关报告。</a:t>
            </a:r>
          </a:p>
          <a:p>
            <a:r>
              <a:rPr lang="zh-CN" altLang="en-US" dirty="0"/>
              <a:t>　　</a:t>
            </a:r>
            <a:endParaRPr lang="en-US" altLang="zh-CN" dirty="0"/>
          </a:p>
          <a:p>
            <a:endParaRPr lang="zh-CN" altLang="en-US" dirty="0"/>
          </a:p>
        </p:txBody>
      </p:sp>
    </p:spTree>
    <p:extLst>
      <p:ext uri="{BB962C8B-B14F-4D97-AF65-F5344CB8AC3E}">
        <p14:creationId xmlns:p14="http://schemas.microsoft.com/office/powerpoint/2010/main" val="503527330"/>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521095" y="331816"/>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7" name="组合 6">
            <a:extLst>
              <a:ext uri="{FF2B5EF4-FFF2-40B4-BE49-F238E27FC236}">
                <a16:creationId xmlns:a16="http://schemas.microsoft.com/office/drawing/2014/main" id="{992F724E-85ED-4390-BE66-57AB184952E8}"/>
              </a:ext>
            </a:extLst>
          </p:cNvPr>
          <p:cNvGrpSpPr/>
          <p:nvPr/>
        </p:nvGrpSpPr>
        <p:grpSpPr>
          <a:xfrm>
            <a:off x="677112" y="473443"/>
            <a:ext cx="4335748" cy="1112540"/>
            <a:chOff x="321148" y="580657"/>
            <a:chExt cx="4335748" cy="1112540"/>
          </a:xfrm>
        </p:grpSpPr>
        <p:sp>
          <p:nvSpPr>
            <p:cNvPr id="8" name="Subtitle 2">
              <a:extLst>
                <a:ext uri="{FF2B5EF4-FFF2-40B4-BE49-F238E27FC236}">
                  <a16:creationId xmlns:a16="http://schemas.microsoft.com/office/drawing/2014/main" id="{E90E14AD-E129-41BC-9A54-77DE72A8B603}"/>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线索处置</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9" name="Subtitle 2">
              <a:extLst>
                <a:ext uri="{FF2B5EF4-FFF2-40B4-BE49-F238E27FC236}">
                  <a16:creationId xmlns:a16="http://schemas.microsoft.com/office/drawing/2014/main" id="{1C4A728B-4C18-48AD-8658-0E43F24CA20D}"/>
                </a:ext>
              </a:extLst>
            </p:cNvPr>
            <p:cNvSpPr txBox="1">
              <a:spLocks/>
            </p:cNvSpPr>
            <p:nvPr/>
          </p:nvSpPr>
          <p:spPr>
            <a:xfrm>
              <a:off x="364297" y="1113982"/>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名词解析</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文本框 1">
            <a:extLst>
              <a:ext uri="{FF2B5EF4-FFF2-40B4-BE49-F238E27FC236}">
                <a16:creationId xmlns:a16="http://schemas.microsoft.com/office/drawing/2014/main" id="{BC105BF5-BE28-430F-BAB4-C5DE0A5ABE0D}"/>
              </a:ext>
            </a:extLst>
          </p:cNvPr>
          <p:cNvSpPr txBox="1"/>
          <p:nvPr/>
        </p:nvSpPr>
        <p:spPr>
          <a:xfrm>
            <a:off x="1510746" y="1894465"/>
            <a:ext cx="7510685" cy="3416320"/>
          </a:xfrm>
          <a:prstGeom prst="rect">
            <a:avLst/>
          </a:prstGeom>
          <a:noFill/>
        </p:spPr>
        <p:txBody>
          <a:bodyPr wrap="square" rtlCol="0">
            <a:spAutoFit/>
          </a:bodyPr>
          <a:lstStyle/>
          <a:p>
            <a:pPr marL="285750" indent="-285750">
              <a:buFont typeface="Arial" panose="020B0604020202020204" pitchFamily="34" charset="0"/>
              <a:buChar char="•"/>
            </a:pPr>
            <a:r>
              <a:rPr lang="zh-CN" altLang="zh-CN" dirty="0">
                <a:solidFill>
                  <a:srgbClr val="99191E"/>
                </a:solidFill>
              </a:rPr>
              <a:t>【问题线索】</a:t>
            </a:r>
            <a:r>
              <a:rPr lang="en-US" altLang="zh-CN" dirty="0"/>
              <a:t>——</a:t>
            </a:r>
            <a:r>
              <a:rPr lang="zh-CN" altLang="zh-CN" dirty="0"/>
              <a:t>即反映关于党员、干部违规违纪问题的线索，过去通常叫案件线索。正如法院宣判前只能称某某</a:t>
            </a:r>
            <a:r>
              <a:rPr lang="en-US" altLang="zh-CN" dirty="0"/>
              <a:t>“</a:t>
            </a:r>
            <a:r>
              <a:rPr lang="zh-CN" altLang="zh-CN" dirty="0"/>
              <a:t>涉嫌犯罪</a:t>
            </a:r>
            <a:r>
              <a:rPr lang="en-US" altLang="zh-CN" dirty="0"/>
              <a:t>”</a:t>
            </a:r>
            <a:r>
              <a:rPr lang="zh-CN" altLang="zh-CN" dirty="0"/>
              <a:t>，纪检机关立案前的线索也不是案件线索，只能叫反映领导干部问题线索。这一称谓的改变，体现了纪检机关职能的转变，是对党章规定的回归。</a:t>
            </a:r>
            <a:endParaRPr lang="en-US" altLang="zh-CN" dirty="0"/>
          </a:p>
          <a:p>
            <a:r>
              <a:rPr lang="en-US" altLang="zh-CN" dirty="0"/>
              <a:t>     </a:t>
            </a:r>
            <a:r>
              <a:rPr lang="zh-CN" altLang="en-US" dirty="0"/>
              <a:t>“案件”与“问题线索”的区别</a:t>
            </a:r>
            <a:endParaRPr lang="en-US" altLang="zh-CN" dirty="0"/>
          </a:p>
          <a:p>
            <a:r>
              <a:rPr lang="zh-CN" altLang="en-US" dirty="0"/>
              <a:t>    </a:t>
            </a:r>
            <a:r>
              <a:rPr lang="en-US" altLang="zh-CN" dirty="0"/>
              <a:t>《</a:t>
            </a:r>
            <a:r>
              <a:rPr lang="zh-CN" altLang="en-US" dirty="0"/>
              <a:t>监督执纪工作规则</a:t>
            </a:r>
            <a:r>
              <a:rPr lang="en-US" altLang="zh-CN" dirty="0"/>
              <a:t>》</a:t>
            </a:r>
            <a:r>
              <a:rPr lang="zh-CN" altLang="en-US" dirty="0"/>
              <a:t>第三章对纪检机关初步受理的信访举报 称之为“问题线索”；而在违纪问题被查证属实后构成违纪需要给予党纪处分的，称之为案件。</a:t>
            </a:r>
            <a:endParaRPr lang="zh-CN" altLang="zh-CN" dirty="0"/>
          </a:p>
          <a:p>
            <a:pPr marL="285750" indent="-285750">
              <a:buFont typeface="Arial" panose="020B0604020202020204" pitchFamily="34" charset="0"/>
              <a:buChar char="•"/>
            </a:pPr>
            <a:r>
              <a:rPr lang="zh-CN" altLang="zh-CN" dirty="0">
                <a:solidFill>
                  <a:srgbClr val="99191E"/>
                </a:solidFill>
              </a:rPr>
              <a:t>【线索处置】</a:t>
            </a:r>
            <a:r>
              <a:rPr lang="en-US" altLang="zh-CN" dirty="0"/>
              <a:t>——</a:t>
            </a:r>
            <a:r>
              <a:rPr lang="zh-CN" altLang="zh-CN" dirty="0"/>
              <a:t>指纪检机关对问题线索进行综合分析，按照谈话函询、初步核实、暂存待查、予以了结等方式进行处置。</a:t>
            </a:r>
          </a:p>
          <a:p>
            <a:endParaRPr lang="en-US" altLang="zh-CN" dirty="0"/>
          </a:p>
          <a:p>
            <a:endParaRPr lang="en-US" altLang="zh-CN" dirty="0"/>
          </a:p>
        </p:txBody>
      </p:sp>
      <p:grpSp>
        <p:nvGrpSpPr>
          <p:cNvPr id="10" name="Group 6">
            <a:extLst>
              <a:ext uri="{FF2B5EF4-FFF2-40B4-BE49-F238E27FC236}">
                <a16:creationId xmlns:a16="http://schemas.microsoft.com/office/drawing/2014/main" id="{C8CCD2C0-BFED-4287-A6E8-F1222AF5D872}"/>
              </a:ext>
            </a:extLst>
          </p:cNvPr>
          <p:cNvGrpSpPr/>
          <p:nvPr/>
        </p:nvGrpSpPr>
        <p:grpSpPr>
          <a:xfrm>
            <a:off x="9003984" y="561233"/>
            <a:ext cx="2857496" cy="6056897"/>
            <a:chOff x="5095877" y="496984"/>
            <a:chExt cx="2857496" cy="6056897"/>
          </a:xfrm>
          <a:solidFill>
            <a:sysClr val="window" lastClr="FFFFFF">
              <a:lumMod val="95000"/>
            </a:sysClr>
          </a:solidFill>
        </p:grpSpPr>
        <p:sp>
          <p:nvSpPr>
            <p:cNvPr id="11" name="Parallelogram 3">
              <a:extLst>
                <a:ext uri="{FF2B5EF4-FFF2-40B4-BE49-F238E27FC236}">
                  <a16:creationId xmlns:a16="http://schemas.microsoft.com/office/drawing/2014/main" id="{B2ABD245-81DC-4C05-A4EC-30B5076DE1F8}"/>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912740EB-B30C-417A-BD90-1F5FDCA82915}"/>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3" name="Parallelogram 3">
              <a:extLst>
                <a:ext uri="{FF2B5EF4-FFF2-40B4-BE49-F238E27FC236}">
                  <a16:creationId xmlns:a16="http://schemas.microsoft.com/office/drawing/2014/main" id="{E923D7C3-B4C6-4540-BDC8-5C984B10DDFF}"/>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2996409668"/>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535688" y="280701"/>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sp>
        <p:nvSpPr>
          <p:cNvPr id="2" name="矩形 1">
            <a:extLst>
              <a:ext uri="{FF2B5EF4-FFF2-40B4-BE49-F238E27FC236}">
                <a16:creationId xmlns:a16="http://schemas.microsoft.com/office/drawing/2014/main" id="{6D9499D9-2266-4CC2-ABED-C53DF0BB2011}"/>
              </a:ext>
            </a:extLst>
          </p:cNvPr>
          <p:cNvSpPr/>
          <p:nvPr/>
        </p:nvSpPr>
        <p:spPr>
          <a:xfrm>
            <a:off x="1425555" y="1582341"/>
            <a:ext cx="9933451" cy="3693319"/>
          </a:xfrm>
          <a:prstGeom prst="rect">
            <a:avLst/>
          </a:prstGeom>
        </p:spPr>
        <p:txBody>
          <a:bodyPr wrap="square">
            <a:spAutoFit/>
          </a:bodyPr>
          <a:lstStyle/>
          <a:p>
            <a:pPr marL="285750" indent="-285750">
              <a:buFont typeface="Arial" panose="020B0604020202020204" pitchFamily="34" charset="0"/>
              <a:buChar char="•"/>
            </a:pPr>
            <a:r>
              <a:rPr lang="zh-CN" altLang="en-US" dirty="0"/>
              <a:t>案例：中央纪委第六纪检监察室原副处长袁卫华和天津市纪委信访室原副主任刘忠的典型案件           </a:t>
            </a:r>
            <a:endParaRPr lang="en-US" altLang="zh-CN" dirty="0"/>
          </a:p>
          <a:p>
            <a:r>
              <a:rPr lang="en-US" altLang="zh-CN" dirty="0"/>
              <a:t>           </a:t>
            </a:r>
            <a:r>
              <a:rPr lang="zh-CN" altLang="en-US" dirty="0"/>
              <a:t>这两名干部虽职级不高，却受到个别省部级干部的“青睐”，原因就是他们利用工作便利，泄露举报内容进行利益交换。案件暴露出，问题线索管理是一个重要风险点，对监督执纪权的管理监督方面还存在不少漏洞。</a:t>
            </a:r>
            <a:endParaRPr lang="en-US" altLang="zh-CN" dirty="0"/>
          </a:p>
          <a:p>
            <a:endParaRPr lang="en-US" altLang="zh-CN" dirty="0"/>
          </a:p>
          <a:p>
            <a:pPr marL="285750" indent="-285750">
              <a:buFont typeface="Arial" panose="020B0604020202020204" pitchFamily="34" charset="0"/>
              <a:buChar char="•"/>
            </a:pPr>
            <a:r>
              <a:rPr lang="zh-CN" altLang="en-US" dirty="0"/>
              <a:t>收集受理各个渠道反映的党员干部问题线索，是监督执纪工作的源头。原先，来自不同渠道的问题线索分散在各个纪检监察室手里，从受理到处置都是由各个纪检监察室操作。十八大之后，中央纪委要求各渠道反映的问题线索统一交由案件监督管理室管理。</a:t>
            </a:r>
            <a:endParaRPr lang="en-US" altLang="zh-CN" dirty="0"/>
          </a:p>
          <a:p>
            <a:pPr marL="285750" indent="-285750">
              <a:buFont typeface="Arial" panose="020B0604020202020204" pitchFamily="34" charset="0"/>
              <a:buChar char="•"/>
            </a:pPr>
            <a:r>
              <a:rPr lang="en-US" altLang="zh-CN" dirty="0"/>
              <a:t> </a:t>
            </a:r>
            <a:r>
              <a:rPr lang="zh-CN" altLang="en-US" dirty="0"/>
              <a:t>规则实行线索受理的统一归口管理，加强问题线索管理，防止线索失管、失控、有案不查甚至以线索谋私等问题。将问题线索管理权从纪检监察室分离出来，交由案件监督管理部门集中管理、提出分办意见、按程序移送承办部门。</a:t>
            </a:r>
          </a:p>
          <a:p>
            <a:pPr marL="285750" indent="-285750">
              <a:buFont typeface="Arial" panose="020B0604020202020204" pitchFamily="34" charset="0"/>
              <a:buChar char="•"/>
            </a:pPr>
            <a:r>
              <a:rPr lang="zh-CN" altLang="en-US" dirty="0"/>
              <a:t>线索处置不得拖延和积压，处置意见应当在收到问题线索之日起</a:t>
            </a:r>
            <a:r>
              <a:rPr lang="en-US" altLang="zh-CN" dirty="0"/>
              <a:t>30</a:t>
            </a:r>
            <a:r>
              <a:rPr lang="zh-CN" altLang="en-US" dirty="0"/>
              <a:t>日内提出，并制定处置方案，履行审批手续。</a:t>
            </a:r>
            <a:endParaRPr lang="en-US" altLang="zh-CN" dirty="0"/>
          </a:p>
        </p:txBody>
      </p:sp>
      <p:grpSp>
        <p:nvGrpSpPr>
          <p:cNvPr id="4" name="组合 3">
            <a:extLst>
              <a:ext uri="{FF2B5EF4-FFF2-40B4-BE49-F238E27FC236}">
                <a16:creationId xmlns:a16="http://schemas.microsoft.com/office/drawing/2014/main" id="{4315215C-BF4F-4EF9-B762-08B8990C4988}"/>
              </a:ext>
            </a:extLst>
          </p:cNvPr>
          <p:cNvGrpSpPr/>
          <p:nvPr/>
        </p:nvGrpSpPr>
        <p:grpSpPr>
          <a:xfrm>
            <a:off x="677112" y="473443"/>
            <a:ext cx="4335748" cy="1112540"/>
            <a:chOff x="677112" y="473443"/>
            <a:chExt cx="4335748" cy="1112540"/>
          </a:xfrm>
        </p:grpSpPr>
        <p:sp>
          <p:nvSpPr>
            <p:cNvPr id="7" name="Subtitle 2">
              <a:extLst>
                <a:ext uri="{FF2B5EF4-FFF2-40B4-BE49-F238E27FC236}">
                  <a16:creationId xmlns:a16="http://schemas.microsoft.com/office/drawing/2014/main" id="{B9CFDC10-0C23-4098-9CBB-864D7EBCCC98}"/>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线索处置</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E5DD523A-2C2A-4D79-ADF3-E2AD39A425B7}"/>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线索统一归口管理</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Tree>
    <p:extLst>
      <p:ext uri="{BB962C8B-B14F-4D97-AF65-F5344CB8AC3E}">
        <p14:creationId xmlns:p14="http://schemas.microsoft.com/office/powerpoint/2010/main" val="2057599790"/>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535688" y="280701"/>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sp>
        <p:nvSpPr>
          <p:cNvPr id="2" name="矩形 1">
            <a:extLst>
              <a:ext uri="{FF2B5EF4-FFF2-40B4-BE49-F238E27FC236}">
                <a16:creationId xmlns:a16="http://schemas.microsoft.com/office/drawing/2014/main" id="{6D9499D9-2266-4CC2-ABED-C53DF0BB2011}"/>
              </a:ext>
            </a:extLst>
          </p:cNvPr>
          <p:cNvSpPr/>
          <p:nvPr/>
        </p:nvSpPr>
        <p:spPr>
          <a:xfrm>
            <a:off x="1425556" y="1582341"/>
            <a:ext cx="8479498" cy="3970318"/>
          </a:xfrm>
          <a:prstGeom prst="rect">
            <a:avLst/>
          </a:prstGeom>
        </p:spPr>
        <p:txBody>
          <a:bodyPr wrap="square">
            <a:spAutoFit/>
          </a:bodyPr>
          <a:lstStyle/>
          <a:p>
            <a:pPr marL="285750" indent="-285750">
              <a:buFont typeface="Arial" panose="020B0604020202020204" pitchFamily="34" charset="0"/>
              <a:buChar char="•"/>
            </a:pPr>
            <a:r>
              <a:rPr lang="zh-CN" altLang="en-US" dirty="0">
                <a:latin typeface="+mj-ea"/>
                <a:ea typeface="+mj-ea"/>
              </a:rPr>
              <a:t>信访举报是问题线索的主要来源，对信访举报的分类摘要构成了问题线索处置的源头，这就要求信访部门对照受理范围准确甄别后进行分流，业务范围外的转有关部门处置</a:t>
            </a:r>
            <a:r>
              <a:rPr lang="en-US" altLang="zh-CN" dirty="0">
                <a:latin typeface="+mj-ea"/>
                <a:ea typeface="+mj-ea"/>
              </a:rPr>
              <a:t>;</a:t>
            </a:r>
            <a:r>
              <a:rPr lang="zh-CN" altLang="en-US" dirty="0">
                <a:latin typeface="+mj-ea"/>
                <a:ea typeface="+mj-ea"/>
              </a:rPr>
              <a:t>虽属业务范围内但不属于本级纪检机关管辖的，按程序转有管辖权的纪检机关</a:t>
            </a:r>
            <a:r>
              <a:rPr lang="en-US" altLang="zh-CN" dirty="0">
                <a:latin typeface="+mj-ea"/>
                <a:ea typeface="+mj-ea"/>
              </a:rPr>
              <a:t>;</a:t>
            </a:r>
            <a:r>
              <a:rPr lang="zh-CN" altLang="en-US" dirty="0">
                <a:latin typeface="+mj-ea"/>
                <a:ea typeface="+mj-ea"/>
              </a:rPr>
              <a:t>属业务范围内且属于本级纪检机关管辖的，对照违纪行为分类形成反映问题线索情况摘要移送案件监督管理部门。要正确对待反映违纪问题与利益诉求相互交织的信访举报，对虽提出利益诉求，但反映违纪问题也比较具 体的，要认真调查处理，防止线索流失。 </a:t>
            </a:r>
            <a:endParaRPr lang="en-US" altLang="zh-CN" dirty="0">
              <a:latin typeface="+mj-ea"/>
              <a:ea typeface="+mj-ea"/>
            </a:endParaRPr>
          </a:p>
          <a:p>
            <a:pPr marL="285750" indent="-285750">
              <a:buFont typeface="Arial" panose="020B0604020202020204" pitchFamily="34" charset="0"/>
              <a:buChar char="•"/>
            </a:pPr>
            <a:r>
              <a:rPr lang="zh-CN" altLang="en-US" dirty="0">
                <a:latin typeface="+mj-ea"/>
                <a:ea typeface="+mj-ea"/>
              </a:rPr>
              <a:t>案件监督管理部门统一接收和管理问题线索，并根据纪检机关内部分工，按程序转交执纪监督、执纪审查、纪检监察干部监督部门处置。反映问题轻微仅需谈话函询的问题线索，转执纪监督部门处置</a:t>
            </a:r>
            <a:r>
              <a:rPr lang="en-US" altLang="zh-CN" dirty="0">
                <a:latin typeface="+mj-ea"/>
                <a:ea typeface="+mj-ea"/>
              </a:rPr>
              <a:t>;</a:t>
            </a:r>
            <a:r>
              <a:rPr lang="zh-CN" altLang="en-US" dirty="0">
                <a:latin typeface="+mj-ea"/>
                <a:ea typeface="+mj-ea"/>
              </a:rPr>
              <a:t>反映问题较为严重或涉嫌职务违法犯罪的问题线索，转执纪审查部门处置</a:t>
            </a:r>
            <a:r>
              <a:rPr lang="en-US" altLang="zh-CN" dirty="0">
                <a:latin typeface="+mj-ea"/>
                <a:ea typeface="+mj-ea"/>
              </a:rPr>
              <a:t>;</a:t>
            </a:r>
            <a:r>
              <a:rPr lang="zh-CN" altLang="en-US" dirty="0">
                <a:latin typeface="+mj-ea"/>
                <a:ea typeface="+mj-ea"/>
              </a:rPr>
              <a:t>反映纪检监察干部的问题线索，转纪检监察干部监督部门处置。反映同一对象涉及不同性质分属不同部门的问题线索，应由一个部门统一处置</a:t>
            </a:r>
            <a:r>
              <a:rPr lang="en-US" altLang="zh-CN" dirty="0">
                <a:latin typeface="+mj-ea"/>
                <a:ea typeface="+mj-ea"/>
              </a:rPr>
              <a:t>;</a:t>
            </a:r>
            <a:r>
              <a:rPr lang="zh-CN" altLang="en-US" dirty="0">
                <a:latin typeface="+mj-ea"/>
                <a:ea typeface="+mj-ea"/>
              </a:rPr>
              <a:t>反映同一事项涉及不同人员分属不同纪检机关的问题 线索，应由管辖权最高的纪检机关统一处置或者指定管辖。 </a:t>
            </a:r>
            <a:endParaRPr lang="en-US" altLang="zh-CN" dirty="0">
              <a:latin typeface="+mj-ea"/>
              <a:ea typeface="+mj-ea"/>
            </a:endParaRPr>
          </a:p>
        </p:txBody>
      </p:sp>
      <p:sp>
        <p:nvSpPr>
          <p:cNvPr id="7" name="Subtitle 2">
            <a:extLst>
              <a:ext uri="{FF2B5EF4-FFF2-40B4-BE49-F238E27FC236}">
                <a16:creationId xmlns:a16="http://schemas.microsoft.com/office/drawing/2014/main" id="{B9CFDC10-0C23-4098-9CBB-864D7EBCCC98}"/>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线索处置</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E5DD523A-2C2A-4D79-ADF3-E2AD39A425B7}"/>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线索分流</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2246313117"/>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987316" y="475231"/>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99901" y="1954196"/>
            <a:ext cx="8461231" cy="2674620"/>
            <a:chOff x="-292611" y="1907206"/>
            <a:chExt cx="8461231"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292611" y="3078712"/>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线索处置</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01</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39142" y="1583872"/>
            <a:ext cx="6363794" cy="3970318"/>
          </a:xfrm>
          <a:prstGeom prst="rect">
            <a:avLst/>
          </a:prstGeom>
        </p:spPr>
        <p:txBody>
          <a:bodyPr wrap="square">
            <a:spAutoFit/>
          </a:bodyPr>
          <a:lstStyle/>
          <a:p>
            <a:pPr marL="285750" indent="-285750">
              <a:buFont typeface="Arial" panose="020B0604020202020204" pitchFamily="34" charset="0"/>
              <a:buChar char="•"/>
            </a:pPr>
            <a:r>
              <a:rPr lang="zh-CN" altLang="en-US" dirty="0"/>
              <a:t>第十四条 </a:t>
            </a:r>
          </a:p>
          <a:p>
            <a:r>
              <a:rPr lang="zh-CN" altLang="en-US" dirty="0"/>
              <a:t>       案件监督管理部门对问题线索实行集中管理、动态更新、定期汇总核对，提出分办意见，报纪检机关主要负责人批准，按程序移送承办部门。承办部门应当指定专人负责管理问题线索，逐件编号登记、建立管理台账。线索管理处置各环节均须由经手人员签名，全程登记备查。</a:t>
            </a:r>
            <a:endParaRPr lang="en-US" altLang="zh-CN" dirty="0"/>
          </a:p>
          <a:p>
            <a:endParaRPr lang="zh-CN" altLang="en-US" dirty="0"/>
          </a:p>
          <a:p>
            <a:pPr marL="285750" indent="-285750">
              <a:buFont typeface="Arial" panose="020B0604020202020204" pitchFamily="34" charset="0"/>
              <a:buChar char="•"/>
            </a:pPr>
            <a:r>
              <a:rPr lang="zh-CN" altLang="zh-CN" dirty="0"/>
              <a:t>第十五条 </a:t>
            </a:r>
            <a:endParaRPr lang="en-US" altLang="zh-CN" dirty="0"/>
          </a:p>
          <a:p>
            <a:r>
              <a:rPr lang="en-US" altLang="zh-CN" dirty="0"/>
              <a:t>      </a:t>
            </a:r>
            <a:r>
              <a:rPr lang="zh-CN" altLang="zh-CN" dirty="0"/>
              <a:t>纪检机关应当根据工作需要，定期召开专题会议，听取问题线索综合情况汇报，进行分析研判，对重要检举事项和反映问题集中的领域深入研究，提出处置要求。</a:t>
            </a:r>
          </a:p>
          <a:p>
            <a:endParaRPr lang="en-US" altLang="zh-CN" dirty="0"/>
          </a:p>
          <a:p>
            <a:endParaRPr lang="zh-CN" altLang="en-US" dirty="0"/>
          </a:p>
          <a:p>
            <a:endParaRPr lang="zh-CN" altLang="en-US" dirty="0"/>
          </a:p>
        </p:txBody>
      </p:sp>
    </p:spTree>
    <p:extLst>
      <p:ext uri="{BB962C8B-B14F-4D97-AF65-F5344CB8AC3E}">
        <p14:creationId xmlns:p14="http://schemas.microsoft.com/office/powerpoint/2010/main" val="3775023438"/>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987316" y="475231"/>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99901" y="1954196"/>
            <a:ext cx="8461231" cy="2674620"/>
            <a:chOff x="-292611" y="1907206"/>
            <a:chExt cx="8461231"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292611" y="3078712"/>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线索处置</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01</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599385" y="1407807"/>
            <a:ext cx="6714581" cy="4524315"/>
          </a:xfrm>
          <a:prstGeom prst="rect">
            <a:avLst/>
          </a:prstGeom>
        </p:spPr>
        <p:txBody>
          <a:bodyPr wrap="square">
            <a:spAutoFit/>
          </a:bodyPr>
          <a:lstStyle/>
          <a:p>
            <a:pPr marL="285750" indent="-285750">
              <a:buFont typeface="Arial" panose="020B0604020202020204" pitchFamily="34" charset="0"/>
              <a:buChar char="•"/>
            </a:pPr>
            <a:r>
              <a:rPr lang="zh-CN" altLang="en-US" dirty="0"/>
              <a:t>第十六条 </a:t>
            </a:r>
            <a:endParaRPr lang="en-US" altLang="zh-CN" dirty="0"/>
          </a:p>
          <a:p>
            <a:r>
              <a:rPr lang="en-US" altLang="zh-CN" dirty="0"/>
              <a:t>       </a:t>
            </a:r>
            <a:r>
              <a:rPr lang="zh-CN" altLang="en-US" dirty="0"/>
              <a:t>承办部门应当结合问题线索所涉及地区、部门、单位总体情况，综合分析，按照谈话函询、初步核实、暂存待查、予以了结四类方式进行处置。</a:t>
            </a:r>
          </a:p>
          <a:p>
            <a:r>
              <a:rPr lang="zh-CN" altLang="en-US" dirty="0"/>
              <a:t>      线索处置不得拖延和积压，处置意见应当在收到问题线索之日起</a:t>
            </a:r>
            <a:r>
              <a:rPr lang="en-US" altLang="zh-CN" dirty="0"/>
              <a:t>30</a:t>
            </a:r>
            <a:r>
              <a:rPr lang="zh-CN" altLang="en-US" dirty="0"/>
              <a:t>日内提出，并制定处置方案，履行审批手续。</a:t>
            </a:r>
            <a:endParaRPr lang="en-US" altLang="zh-CN" dirty="0"/>
          </a:p>
          <a:p>
            <a:endParaRPr lang="zh-CN" altLang="en-US" dirty="0"/>
          </a:p>
          <a:p>
            <a:pPr marL="285750" indent="-285750">
              <a:buFont typeface="Arial" panose="020B0604020202020204" pitchFamily="34" charset="0"/>
              <a:buChar char="•"/>
            </a:pPr>
            <a:r>
              <a:rPr lang="zh-CN" altLang="en-US" dirty="0"/>
              <a:t>第十七条 </a:t>
            </a:r>
            <a:endParaRPr lang="en-US" altLang="zh-CN" dirty="0"/>
          </a:p>
          <a:p>
            <a:r>
              <a:rPr lang="en-US" altLang="zh-CN" dirty="0"/>
              <a:t>       </a:t>
            </a:r>
            <a:r>
              <a:rPr lang="zh-CN" altLang="en-US" dirty="0"/>
              <a:t>承办部门应当定期汇总线索处置情况，及时向案件监督管理部门通报。案件监督管理部门定期汇总、核对问题线索及处置情况，向纪检机关主要负责人报告。</a:t>
            </a:r>
          </a:p>
          <a:p>
            <a:r>
              <a:rPr lang="zh-CN" altLang="en-US" dirty="0"/>
              <a:t>       各部门应当做好线索处置归档工作，归档材料应当齐全完整，载明领导批示和处置过程。</a:t>
            </a:r>
          </a:p>
          <a:p>
            <a:endParaRPr lang="en-US" altLang="zh-CN" dirty="0"/>
          </a:p>
          <a:p>
            <a:endParaRPr lang="zh-CN" altLang="en-US" dirty="0"/>
          </a:p>
          <a:p>
            <a:endParaRPr lang="zh-CN" altLang="en-US" dirty="0"/>
          </a:p>
        </p:txBody>
      </p:sp>
    </p:spTree>
    <p:extLst>
      <p:ext uri="{BB962C8B-B14F-4D97-AF65-F5344CB8AC3E}">
        <p14:creationId xmlns:p14="http://schemas.microsoft.com/office/powerpoint/2010/main" val="3767120106"/>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50575" y="1954196"/>
            <a:ext cx="8511905" cy="2674620"/>
            <a:chOff x="-343285" y="1907206"/>
            <a:chExt cx="85119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4328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谈话函询</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02</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25969" y="1860345"/>
            <a:ext cx="5705320" cy="369332"/>
          </a:xfrm>
          <a:prstGeom prst="rect">
            <a:avLst/>
          </a:prstGeom>
        </p:spPr>
        <p:txBody>
          <a:bodyPr wrap="square">
            <a:spAutoFit/>
          </a:bodyPr>
          <a:lstStyle/>
          <a:p>
            <a:endParaRPr lang="zh-CN" altLang="zh-CN" dirty="0"/>
          </a:p>
        </p:txBody>
      </p:sp>
      <p:sp>
        <p:nvSpPr>
          <p:cNvPr id="3" name="文本框 2">
            <a:extLst>
              <a:ext uri="{FF2B5EF4-FFF2-40B4-BE49-F238E27FC236}">
                <a16:creationId xmlns:a16="http://schemas.microsoft.com/office/drawing/2014/main" id="{3BB45759-4E8C-4929-8461-B3DE40FD0AE2}"/>
              </a:ext>
            </a:extLst>
          </p:cNvPr>
          <p:cNvSpPr txBox="1"/>
          <p:nvPr/>
        </p:nvSpPr>
        <p:spPr>
          <a:xfrm>
            <a:off x="3625969" y="1533465"/>
            <a:ext cx="6173619" cy="4247317"/>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第十八条 </a:t>
            </a:r>
            <a:endParaRPr lang="en-US" altLang="zh-CN" dirty="0"/>
          </a:p>
          <a:p>
            <a:r>
              <a:rPr lang="en-US" altLang="zh-CN" dirty="0"/>
              <a:t>       </a:t>
            </a:r>
            <a:r>
              <a:rPr lang="zh-CN" altLang="en-US" dirty="0"/>
              <a:t>采取谈话函询方式处置问题线索，应当拟订谈话函询方案和相关工作预案，按程序报批。对需要谈话函询的下一级党委（党组）主要负责人，应当报纪检机关主要负责人批准，必要时向同级党委主要负责人报告。</a:t>
            </a:r>
            <a:endParaRPr lang="en-US" altLang="zh-CN" dirty="0"/>
          </a:p>
          <a:p>
            <a:endParaRPr lang="zh-CN" altLang="en-US" dirty="0"/>
          </a:p>
          <a:p>
            <a:pPr marL="285750" indent="-285750">
              <a:buFont typeface="Arial" panose="020B0604020202020204" pitchFamily="34" charset="0"/>
              <a:buChar char="•"/>
            </a:pPr>
            <a:r>
              <a:rPr lang="zh-CN" altLang="en-US" dirty="0"/>
              <a:t>第十九条 </a:t>
            </a:r>
            <a:endParaRPr lang="en-US" altLang="zh-CN" dirty="0"/>
          </a:p>
          <a:p>
            <a:r>
              <a:rPr lang="en-US" altLang="zh-CN" dirty="0"/>
              <a:t>      </a:t>
            </a:r>
            <a:r>
              <a:rPr lang="zh-CN" altLang="en-US" dirty="0"/>
              <a:t>谈话应当由纪检机关相关负责人或者承办部门主要负责人进行，可以由被谈话人所在党委（党组）或者纪委（纪检组）主要负责人陪同；经批准也可以委托被谈话人所在党委（党组）主要负责人进行。</a:t>
            </a:r>
          </a:p>
          <a:p>
            <a:r>
              <a:rPr lang="zh-CN" altLang="en-US" dirty="0"/>
              <a:t>　　谈话过程应当形成工作记录，谈话后可视情况由被谈话人写出书面说明。</a:t>
            </a:r>
            <a:endParaRPr lang="en-US" altLang="zh-CN" dirty="0"/>
          </a:p>
          <a:p>
            <a:endParaRPr lang="zh-CN" altLang="en-US" dirty="0"/>
          </a:p>
          <a:p>
            <a:r>
              <a:rPr lang="zh-CN" altLang="en-US" dirty="0"/>
              <a:t>　　</a:t>
            </a:r>
          </a:p>
        </p:txBody>
      </p:sp>
    </p:spTree>
    <p:extLst>
      <p:ext uri="{BB962C8B-B14F-4D97-AF65-F5344CB8AC3E}">
        <p14:creationId xmlns:p14="http://schemas.microsoft.com/office/powerpoint/2010/main" val="3447092032"/>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39649"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50575" y="1954196"/>
            <a:ext cx="8511905" cy="2674620"/>
            <a:chOff x="-343285" y="1907206"/>
            <a:chExt cx="85119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4328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谈话函询</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248577" y="19072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02</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25969" y="1860345"/>
            <a:ext cx="5705320" cy="369332"/>
          </a:xfrm>
          <a:prstGeom prst="rect">
            <a:avLst/>
          </a:prstGeom>
        </p:spPr>
        <p:txBody>
          <a:bodyPr wrap="square">
            <a:spAutoFit/>
          </a:bodyPr>
          <a:lstStyle/>
          <a:p>
            <a:endParaRPr lang="zh-CN" altLang="zh-CN" dirty="0"/>
          </a:p>
        </p:txBody>
      </p:sp>
      <p:sp>
        <p:nvSpPr>
          <p:cNvPr id="3" name="文本框 2">
            <a:extLst>
              <a:ext uri="{FF2B5EF4-FFF2-40B4-BE49-F238E27FC236}">
                <a16:creationId xmlns:a16="http://schemas.microsoft.com/office/drawing/2014/main" id="{3BB45759-4E8C-4929-8461-B3DE40FD0AE2}"/>
              </a:ext>
            </a:extLst>
          </p:cNvPr>
          <p:cNvSpPr txBox="1"/>
          <p:nvPr/>
        </p:nvSpPr>
        <p:spPr>
          <a:xfrm>
            <a:off x="3625969" y="1118862"/>
            <a:ext cx="7339258" cy="5632311"/>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第二十条 </a:t>
            </a:r>
            <a:endParaRPr lang="en-US" altLang="zh-CN" dirty="0"/>
          </a:p>
          <a:p>
            <a:r>
              <a:rPr lang="en-US" altLang="zh-CN" dirty="0"/>
              <a:t>       </a:t>
            </a:r>
            <a:r>
              <a:rPr lang="zh-CN" altLang="en-US" dirty="0"/>
              <a:t>函询应当以纪检机关办公厅（室）名义发函给被反映人，并抄送其所在党委（党组）主要负责人。被函询人应当在收到函件后</a:t>
            </a:r>
            <a:r>
              <a:rPr lang="en-US" altLang="zh-CN" dirty="0"/>
              <a:t>15</a:t>
            </a:r>
            <a:r>
              <a:rPr lang="zh-CN" altLang="en-US" dirty="0"/>
              <a:t>个工作日内写出说明材料，由其所在党委（党组）主要负责人签署意见后发函回复。</a:t>
            </a:r>
          </a:p>
          <a:p>
            <a:r>
              <a:rPr lang="zh-CN" altLang="en-US" dirty="0"/>
              <a:t>      被函询人为党委（党组）主要负责人的，或者被函询人所作说明涉及党委（党组）主要负责人的，应当直接回复发函纪检机关。</a:t>
            </a:r>
            <a:endParaRPr lang="en-US" altLang="zh-CN" dirty="0"/>
          </a:p>
          <a:p>
            <a:endParaRPr lang="zh-CN" altLang="en-US" dirty="0"/>
          </a:p>
          <a:p>
            <a:pPr marL="285750" indent="-285750">
              <a:buFont typeface="Arial" panose="020B0604020202020204" pitchFamily="34" charset="0"/>
              <a:buChar char="•"/>
            </a:pPr>
            <a:r>
              <a:rPr lang="zh-CN" altLang="en-US" dirty="0"/>
              <a:t>第二十一条 </a:t>
            </a:r>
            <a:endParaRPr lang="en-US" altLang="zh-CN" dirty="0"/>
          </a:p>
          <a:p>
            <a:r>
              <a:rPr lang="en-US" altLang="zh-CN" dirty="0"/>
              <a:t>       </a:t>
            </a:r>
            <a:r>
              <a:rPr lang="zh-CN" altLang="en-US" dirty="0"/>
              <a:t>谈话函询工作应当在谈话结束或者收到函询回复后</a:t>
            </a:r>
            <a:r>
              <a:rPr lang="en-US" altLang="zh-CN" dirty="0"/>
              <a:t>30</a:t>
            </a:r>
            <a:r>
              <a:rPr lang="zh-CN" altLang="en-US" dirty="0"/>
              <a:t>日内办结，由承办部门写出情况报告和处置意见后报批。根据不同情形作出相应处理：</a:t>
            </a:r>
          </a:p>
          <a:p>
            <a:r>
              <a:rPr lang="zh-CN" altLang="en-US" dirty="0"/>
              <a:t>　　（一）反映不实，或者没有证据证明存在问题的，予以了结澄清；</a:t>
            </a:r>
          </a:p>
          <a:p>
            <a:r>
              <a:rPr lang="zh-CN" altLang="en-US" dirty="0"/>
              <a:t>　　（二）问题轻微，不需要追究党纪责任的，采取谈话提醒、批评教育、责令检查、诫勉谈话等方式处理；</a:t>
            </a:r>
          </a:p>
          <a:p>
            <a:r>
              <a:rPr lang="zh-CN" altLang="en-US" dirty="0"/>
              <a:t>　　（三）反映问题比较具体，但被反映人予以否认，或者说明存在明显问题的，应当再次谈话函询或者进行初步核实。</a:t>
            </a:r>
          </a:p>
          <a:p>
            <a:r>
              <a:rPr lang="zh-CN" altLang="en-US" dirty="0"/>
              <a:t>谈话函询材料应当存入个人廉政档案。</a:t>
            </a:r>
          </a:p>
          <a:p>
            <a:endParaRPr lang="en-US" altLang="zh-CN" dirty="0"/>
          </a:p>
          <a:p>
            <a:endParaRPr lang="zh-CN" altLang="en-US" dirty="0"/>
          </a:p>
          <a:p>
            <a:r>
              <a:rPr lang="zh-CN" altLang="en-US" dirty="0"/>
              <a:t>　　</a:t>
            </a:r>
          </a:p>
        </p:txBody>
      </p:sp>
    </p:spTree>
    <p:extLst>
      <p:ext uri="{BB962C8B-B14F-4D97-AF65-F5344CB8AC3E}">
        <p14:creationId xmlns:p14="http://schemas.microsoft.com/office/powerpoint/2010/main" val="14056644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59654" y="344863"/>
            <a:ext cx="10784494" cy="6239436"/>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33" name="文本框 32">
            <a:extLst>
              <a:ext uri="{FF2B5EF4-FFF2-40B4-BE49-F238E27FC236}">
                <a16:creationId xmlns:a16="http://schemas.microsoft.com/office/drawing/2014/main" id="{E465C611-D860-401A-A6F4-5D2DE30F7C3D}"/>
              </a:ext>
            </a:extLst>
          </p:cNvPr>
          <p:cNvSpPr txBox="1"/>
          <p:nvPr/>
        </p:nvSpPr>
        <p:spPr>
          <a:xfrm>
            <a:off x="-125526" y="2864991"/>
            <a:ext cx="4608286" cy="646331"/>
          </a:xfrm>
          <a:prstGeom prst="rect">
            <a:avLst/>
          </a:prstGeom>
          <a:noFill/>
        </p:spPr>
        <p:txBody>
          <a:bodyPr wrap="square" rtlCol="0">
            <a:spAutoFit/>
          </a:bodyPr>
          <a:lstStyle/>
          <a:p>
            <a:pPr algn="ctr"/>
            <a:r>
              <a:rPr lang="zh-CN" altLang="en-US" sz="3600" b="1" dirty="0">
                <a:solidFill>
                  <a:srgbClr val="99191E"/>
                </a:solidFill>
                <a:cs typeface="+mn-ea"/>
                <a:sym typeface="+mn-lt"/>
              </a:rPr>
              <a:t>第一章  总则</a:t>
            </a:r>
          </a:p>
        </p:txBody>
      </p:sp>
      <p:grpSp>
        <p:nvGrpSpPr>
          <p:cNvPr id="14" name="组合 13">
            <a:extLst>
              <a:ext uri="{FF2B5EF4-FFF2-40B4-BE49-F238E27FC236}">
                <a16:creationId xmlns:a16="http://schemas.microsoft.com/office/drawing/2014/main" id="{30C05D6D-B104-4E22-BE2E-059723258EA8}"/>
              </a:ext>
            </a:extLst>
          </p:cNvPr>
          <p:cNvGrpSpPr/>
          <p:nvPr/>
        </p:nvGrpSpPr>
        <p:grpSpPr>
          <a:xfrm>
            <a:off x="3870303" y="688468"/>
            <a:ext cx="2220568" cy="507831"/>
            <a:chOff x="1177806" y="3177647"/>
            <a:chExt cx="2220568" cy="507831"/>
          </a:xfrm>
        </p:grpSpPr>
        <p:sp>
          <p:nvSpPr>
            <p:cNvPr id="15" name="TextBox 23">
              <a:extLst>
                <a:ext uri="{FF2B5EF4-FFF2-40B4-BE49-F238E27FC236}">
                  <a16:creationId xmlns:a16="http://schemas.microsoft.com/office/drawing/2014/main" id="{7860453A-DFCC-42A3-BF5B-C05EFD9BB72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6" name="TextBox 47">
              <a:extLst>
                <a:ext uri="{FF2B5EF4-FFF2-40B4-BE49-F238E27FC236}">
                  <a16:creationId xmlns:a16="http://schemas.microsoft.com/office/drawing/2014/main" id="{CF1C038D-8FF5-4F8D-B08A-7495FBC3A574}"/>
                </a:ext>
              </a:extLst>
            </p:cNvPr>
            <p:cNvSpPr txBox="1"/>
            <p:nvPr/>
          </p:nvSpPr>
          <p:spPr>
            <a:xfrm>
              <a:off x="1730085" y="3308956"/>
              <a:ext cx="1116011"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1.</a:t>
              </a:r>
              <a:r>
                <a:rPr lang="zh-CN" altLang="en-US" sz="1250" kern="0" spc="300" dirty="0">
                  <a:solidFill>
                    <a:srgbClr val="000000"/>
                  </a:solidFill>
                  <a:ea typeface="Montserrat Semi Bold" charset="0"/>
                  <a:cs typeface="Montserrat Semi Bold" charset="0"/>
                </a:rPr>
                <a:t>制定目的</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17" name="组合 16">
            <a:extLst>
              <a:ext uri="{FF2B5EF4-FFF2-40B4-BE49-F238E27FC236}">
                <a16:creationId xmlns:a16="http://schemas.microsoft.com/office/drawing/2014/main" id="{D50C5251-C5B4-4807-83EB-EE19EFBDA3F4}"/>
              </a:ext>
            </a:extLst>
          </p:cNvPr>
          <p:cNvGrpSpPr/>
          <p:nvPr/>
        </p:nvGrpSpPr>
        <p:grpSpPr>
          <a:xfrm>
            <a:off x="3870303" y="1446428"/>
            <a:ext cx="2220568" cy="507831"/>
            <a:chOff x="1177806" y="3177647"/>
            <a:chExt cx="2220568" cy="507831"/>
          </a:xfrm>
        </p:grpSpPr>
        <p:sp>
          <p:nvSpPr>
            <p:cNvPr id="18" name="TextBox 23">
              <a:extLst>
                <a:ext uri="{FF2B5EF4-FFF2-40B4-BE49-F238E27FC236}">
                  <a16:creationId xmlns:a16="http://schemas.microsoft.com/office/drawing/2014/main" id="{016EBAA8-246A-45A2-AFAD-C5F392B035F7}"/>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19" name="TextBox 47">
              <a:extLst>
                <a:ext uri="{FF2B5EF4-FFF2-40B4-BE49-F238E27FC236}">
                  <a16:creationId xmlns:a16="http://schemas.microsoft.com/office/drawing/2014/main" id="{CB4118F3-99F7-4F1B-8CE7-4A63B01D53D8}"/>
                </a:ext>
              </a:extLst>
            </p:cNvPr>
            <p:cNvSpPr txBox="1"/>
            <p:nvPr/>
          </p:nvSpPr>
          <p:spPr>
            <a:xfrm>
              <a:off x="1714855" y="3308956"/>
              <a:ext cx="1146468"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2.</a:t>
              </a:r>
              <a:r>
                <a:rPr lang="zh-CN" altLang="en-US" sz="1250" kern="0" spc="300" dirty="0">
                  <a:solidFill>
                    <a:srgbClr val="000000"/>
                  </a:solidFill>
                  <a:ea typeface="Montserrat Semi Bold" charset="0"/>
                  <a:cs typeface="Montserrat Semi Bold" charset="0"/>
                </a:rPr>
                <a:t>制定依据</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0" name="组合 19">
            <a:extLst>
              <a:ext uri="{FF2B5EF4-FFF2-40B4-BE49-F238E27FC236}">
                <a16:creationId xmlns:a16="http://schemas.microsoft.com/office/drawing/2014/main" id="{AA09948D-1030-4615-B2CF-C09D1BF672F5}"/>
              </a:ext>
            </a:extLst>
          </p:cNvPr>
          <p:cNvGrpSpPr/>
          <p:nvPr/>
        </p:nvGrpSpPr>
        <p:grpSpPr>
          <a:xfrm>
            <a:off x="3870302" y="5818533"/>
            <a:ext cx="2220568" cy="507831"/>
            <a:chOff x="1177806" y="3177647"/>
            <a:chExt cx="2220568" cy="507831"/>
          </a:xfrm>
        </p:grpSpPr>
        <p:sp>
          <p:nvSpPr>
            <p:cNvPr id="21" name="TextBox 23">
              <a:extLst>
                <a:ext uri="{FF2B5EF4-FFF2-40B4-BE49-F238E27FC236}">
                  <a16:creationId xmlns:a16="http://schemas.microsoft.com/office/drawing/2014/main" id="{1661B2FC-BEB3-437C-BFBA-0C2DEB2DE2E5}"/>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2" name="TextBox 47">
              <a:extLst>
                <a:ext uri="{FF2B5EF4-FFF2-40B4-BE49-F238E27FC236}">
                  <a16:creationId xmlns:a16="http://schemas.microsoft.com/office/drawing/2014/main" id="{B06DA89D-D498-4B85-9E82-CA9207717499}"/>
                </a:ext>
              </a:extLst>
            </p:cNvPr>
            <p:cNvSpPr txBox="1"/>
            <p:nvPr/>
          </p:nvSpPr>
          <p:spPr>
            <a:xfrm>
              <a:off x="1717261" y="3308956"/>
              <a:ext cx="1141659"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7.</a:t>
              </a:r>
              <a:r>
                <a:rPr lang="zh-CN" altLang="en-US" sz="1250" kern="0" spc="300" dirty="0">
                  <a:solidFill>
                    <a:srgbClr val="000000"/>
                  </a:solidFill>
                  <a:ea typeface="Montserrat Semi Bold" charset="0"/>
                  <a:cs typeface="Montserrat Semi Bold" charset="0"/>
                </a:rPr>
                <a:t>组织制度</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3" name="组合 22">
            <a:extLst>
              <a:ext uri="{FF2B5EF4-FFF2-40B4-BE49-F238E27FC236}">
                <a16:creationId xmlns:a16="http://schemas.microsoft.com/office/drawing/2014/main" id="{DD3E8C9B-14FD-44B0-A779-60E0E9D45DB6}"/>
              </a:ext>
            </a:extLst>
          </p:cNvPr>
          <p:cNvGrpSpPr/>
          <p:nvPr/>
        </p:nvGrpSpPr>
        <p:grpSpPr>
          <a:xfrm>
            <a:off x="3881140" y="4865747"/>
            <a:ext cx="2220568" cy="507831"/>
            <a:chOff x="1177806" y="3177647"/>
            <a:chExt cx="2220568" cy="507831"/>
          </a:xfrm>
        </p:grpSpPr>
        <p:sp>
          <p:nvSpPr>
            <p:cNvPr id="24" name="TextBox 23">
              <a:extLst>
                <a:ext uri="{FF2B5EF4-FFF2-40B4-BE49-F238E27FC236}">
                  <a16:creationId xmlns:a16="http://schemas.microsoft.com/office/drawing/2014/main" id="{C4403104-D8A7-4ED1-BBB1-7A006FB1EE9F}"/>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5" name="TextBox 47">
              <a:extLst>
                <a:ext uri="{FF2B5EF4-FFF2-40B4-BE49-F238E27FC236}">
                  <a16:creationId xmlns:a16="http://schemas.microsoft.com/office/drawing/2014/main" id="{E623C4FC-3438-49A9-8418-08604092AB29}"/>
                </a:ext>
              </a:extLst>
            </p:cNvPr>
            <p:cNvSpPr txBox="1"/>
            <p:nvPr/>
          </p:nvSpPr>
          <p:spPr>
            <a:xfrm>
              <a:off x="1712451" y="3308956"/>
              <a:ext cx="1151277"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6.</a:t>
              </a:r>
              <a:r>
                <a:rPr lang="zh-CN" altLang="en-US" sz="1250" kern="0" spc="300" dirty="0">
                  <a:solidFill>
                    <a:srgbClr val="000000"/>
                  </a:solidFill>
                  <a:ea typeface="Montserrat Semi Bold" charset="0"/>
                  <a:cs typeface="Montserrat Semi Bold" charset="0"/>
                </a:rPr>
                <a:t>四种形态</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6" name="组合 25">
            <a:extLst>
              <a:ext uri="{FF2B5EF4-FFF2-40B4-BE49-F238E27FC236}">
                <a16:creationId xmlns:a16="http://schemas.microsoft.com/office/drawing/2014/main" id="{1EDE73D3-C6B9-45B7-8DE0-A415A36BCBA3}"/>
              </a:ext>
            </a:extLst>
          </p:cNvPr>
          <p:cNvGrpSpPr/>
          <p:nvPr/>
        </p:nvGrpSpPr>
        <p:grpSpPr>
          <a:xfrm>
            <a:off x="3875430" y="2204516"/>
            <a:ext cx="2220568" cy="507831"/>
            <a:chOff x="1177806" y="3177647"/>
            <a:chExt cx="2220568" cy="507831"/>
          </a:xfrm>
        </p:grpSpPr>
        <p:sp>
          <p:nvSpPr>
            <p:cNvPr id="27" name="TextBox 23">
              <a:extLst>
                <a:ext uri="{FF2B5EF4-FFF2-40B4-BE49-F238E27FC236}">
                  <a16:creationId xmlns:a16="http://schemas.microsoft.com/office/drawing/2014/main" id="{7980D90D-A7D3-4280-B41B-AA979BBE8B8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28" name="TextBox 47">
              <a:extLst>
                <a:ext uri="{FF2B5EF4-FFF2-40B4-BE49-F238E27FC236}">
                  <a16:creationId xmlns:a16="http://schemas.microsoft.com/office/drawing/2014/main" id="{6BF80026-E714-4397-A995-F0A325C18472}"/>
                </a:ext>
              </a:extLst>
            </p:cNvPr>
            <p:cNvSpPr txBox="1"/>
            <p:nvPr/>
          </p:nvSpPr>
          <p:spPr>
            <a:xfrm>
              <a:off x="1712451" y="3308956"/>
              <a:ext cx="1151277"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3.</a:t>
              </a:r>
              <a:r>
                <a:rPr lang="zh-CN" altLang="en-US" sz="1250" kern="0" spc="300" dirty="0">
                  <a:solidFill>
                    <a:srgbClr val="000000"/>
                  </a:solidFill>
                  <a:ea typeface="Montserrat Semi Bold" charset="0"/>
                  <a:cs typeface="Montserrat Semi Bold" charset="0"/>
                </a:rPr>
                <a:t>指导思想</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29" name="组合 28">
            <a:extLst>
              <a:ext uri="{FF2B5EF4-FFF2-40B4-BE49-F238E27FC236}">
                <a16:creationId xmlns:a16="http://schemas.microsoft.com/office/drawing/2014/main" id="{6B1FA788-E645-4686-9105-B7BC92F2A8B1}"/>
              </a:ext>
            </a:extLst>
          </p:cNvPr>
          <p:cNvGrpSpPr/>
          <p:nvPr/>
        </p:nvGrpSpPr>
        <p:grpSpPr>
          <a:xfrm>
            <a:off x="3870302" y="3048579"/>
            <a:ext cx="2241003" cy="507831"/>
            <a:chOff x="1177806" y="3177647"/>
            <a:chExt cx="2220568" cy="507831"/>
          </a:xfrm>
        </p:grpSpPr>
        <p:sp>
          <p:nvSpPr>
            <p:cNvPr id="30" name="TextBox 23">
              <a:extLst>
                <a:ext uri="{FF2B5EF4-FFF2-40B4-BE49-F238E27FC236}">
                  <a16:creationId xmlns:a16="http://schemas.microsoft.com/office/drawing/2014/main" id="{DB3841AC-FBBE-4E64-9183-8F5E31F41603}"/>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31" name="TextBox 47">
              <a:extLst>
                <a:ext uri="{FF2B5EF4-FFF2-40B4-BE49-F238E27FC236}">
                  <a16:creationId xmlns:a16="http://schemas.microsoft.com/office/drawing/2014/main" id="{6010DC96-DCC9-4AA3-B42B-5E3CD9AB49C8}"/>
                </a:ext>
              </a:extLst>
            </p:cNvPr>
            <p:cNvSpPr txBox="1"/>
            <p:nvPr/>
          </p:nvSpPr>
          <p:spPr>
            <a:xfrm>
              <a:off x="1715657" y="3308956"/>
              <a:ext cx="1144865"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4.</a:t>
              </a:r>
              <a:r>
                <a:rPr lang="zh-CN" altLang="en-US" sz="1250" kern="0" spc="300" dirty="0">
                  <a:solidFill>
                    <a:srgbClr val="000000"/>
                  </a:solidFill>
                  <a:ea typeface="Montserrat Semi Bold" charset="0"/>
                  <a:cs typeface="Montserrat Semi Bold" charset="0"/>
                </a:rPr>
                <a:t>纪律要求</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grpSp>
        <p:nvGrpSpPr>
          <p:cNvPr id="32" name="组合 31">
            <a:extLst>
              <a:ext uri="{FF2B5EF4-FFF2-40B4-BE49-F238E27FC236}">
                <a16:creationId xmlns:a16="http://schemas.microsoft.com/office/drawing/2014/main" id="{12D19103-3C7C-4A24-A081-8C1279DE7490}"/>
              </a:ext>
            </a:extLst>
          </p:cNvPr>
          <p:cNvGrpSpPr/>
          <p:nvPr/>
        </p:nvGrpSpPr>
        <p:grpSpPr>
          <a:xfrm>
            <a:off x="3870304" y="3917884"/>
            <a:ext cx="2220568" cy="507831"/>
            <a:chOff x="1177806" y="3177647"/>
            <a:chExt cx="2220568" cy="507831"/>
          </a:xfrm>
        </p:grpSpPr>
        <p:sp>
          <p:nvSpPr>
            <p:cNvPr id="42" name="TextBox 23">
              <a:extLst>
                <a:ext uri="{FF2B5EF4-FFF2-40B4-BE49-F238E27FC236}">
                  <a16:creationId xmlns:a16="http://schemas.microsoft.com/office/drawing/2014/main" id="{4E117DAC-93EB-43FB-A0D2-C7042909FAE9}"/>
                </a:ext>
              </a:extLst>
            </p:cNvPr>
            <p:cNvSpPr txBox="1"/>
            <p:nvPr/>
          </p:nvSpPr>
          <p:spPr>
            <a:xfrm>
              <a:off x="1177806" y="3177647"/>
              <a:ext cx="2220568" cy="507831"/>
            </a:xfrm>
            <a:prstGeom prst="rect">
              <a:avLst/>
            </a:prstGeom>
            <a:noFill/>
            <a:ln w="28575" cmpd="sng">
              <a:solidFill>
                <a:sysClr val="windowText" lastClr="000000">
                  <a:lumMod val="65000"/>
                  <a:lumOff val="35000"/>
                </a:sysClr>
              </a:solidFill>
            </a:ln>
          </p:spPr>
          <p:txBody>
            <a:bodyPr wrap="square" lIns="121920" tIns="60960" rIns="121920" bIns="60960" rtlCol="0" anchor="b" anchorCtr="0">
              <a:spAutoFit/>
            </a:bodyPr>
            <a:lstStyle/>
            <a:p>
              <a:pPr marL="0" marR="0" lvl="0" indent="0" algn="ctr" defTabSz="914217" eaLnBrk="1" fontAlgn="auto" latinLnBrk="0" hangingPunct="1">
                <a:lnSpc>
                  <a:spcPts val="304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ea typeface="Lato Light" charset="0"/>
                <a:cs typeface="Lato Light" charset="0"/>
              </a:endParaRPr>
            </a:p>
          </p:txBody>
        </p:sp>
        <p:sp>
          <p:nvSpPr>
            <p:cNvPr id="43" name="TextBox 47">
              <a:extLst>
                <a:ext uri="{FF2B5EF4-FFF2-40B4-BE49-F238E27FC236}">
                  <a16:creationId xmlns:a16="http://schemas.microsoft.com/office/drawing/2014/main" id="{2D32BA41-2D1B-424C-A373-E83E31A09E64}"/>
                </a:ext>
              </a:extLst>
            </p:cNvPr>
            <p:cNvSpPr txBox="1"/>
            <p:nvPr/>
          </p:nvSpPr>
          <p:spPr>
            <a:xfrm>
              <a:off x="1713252" y="3308956"/>
              <a:ext cx="1149674" cy="284693"/>
            </a:xfrm>
            <a:prstGeom prst="rect">
              <a:avLst/>
            </a:prstGeom>
            <a:noFill/>
          </p:spPr>
          <p:txBody>
            <a:bodyPr wrap="none" rtlCol="0" anchor="ctr" anchorCtr="0">
              <a:spAutoFit/>
            </a:bodyPr>
            <a:lstStyle/>
            <a:p>
              <a:pPr marL="0" marR="0" lvl="0" indent="0" algn="ctr" defTabSz="914217" eaLnBrk="1" fontAlgn="auto" latinLnBrk="0" hangingPunct="1">
                <a:lnSpc>
                  <a:spcPct val="100000"/>
                </a:lnSpc>
                <a:spcBef>
                  <a:spcPts val="0"/>
                </a:spcBef>
                <a:spcAft>
                  <a:spcPts val="0"/>
                </a:spcAft>
                <a:buClrTx/>
                <a:buSzTx/>
                <a:buFontTx/>
                <a:buNone/>
                <a:tabLst/>
                <a:defRPr/>
              </a:pPr>
              <a:r>
                <a:rPr lang="en-US" sz="1250" kern="0" spc="300" dirty="0">
                  <a:solidFill>
                    <a:srgbClr val="000000"/>
                  </a:solidFill>
                  <a:ea typeface="Montserrat Semi Bold" charset="0"/>
                  <a:cs typeface="Montserrat Semi Bold" charset="0"/>
                </a:rPr>
                <a:t>5.</a:t>
              </a:r>
              <a:r>
                <a:rPr lang="zh-CN" altLang="en-US" sz="1250" kern="0" spc="300" dirty="0">
                  <a:solidFill>
                    <a:srgbClr val="000000"/>
                  </a:solidFill>
                  <a:ea typeface="Montserrat Semi Bold" charset="0"/>
                  <a:cs typeface="Montserrat Semi Bold" charset="0"/>
                </a:rPr>
                <a:t>工作原则</a:t>
              </a:r>
              <a:endParaRPr kumimoji="0" lang="en-US" sz="1250" b="0" i="0" u="none" strike="noStrike" kern="0" cap="none" spc="300" normalizeH="0" baseline="0" noProof="0" dirty="0">
                <a:ln>
                  <a:noFill/>
                </a:ln>
                <a:solidFill>
                  <a:srgbClr val="000000"/>
                </a:solidFill>
                <a:effectLst/>
                <a:uLnTx/>
                <a:uFillTx/>
                <a:ea typeface="Montserrat Semi Bold" charset="0"/>
                <a:cs typeface="Montserrat Semi Bold" charset="0"/>
              </a:endParaRPr>
            </a:p>
          </p:txBody>
        </p:sp>
      </p:grpSp>
      <p:sp>
        <p:nvSpPr>
          <p:cNvPr id="3" name="左大括号 2">
            <a:extLst>
              <a:ext uri="{FF2B5EF4-FFF2-40B4-BE49-F238E27FC236}">
                <a16:creationId xmlns:a16="http://schemas.microsoft.com/office/drawing/2014/main" id="{AE769896-F5B9-41CD-A9BB-DD0FB2BD1E7B}"/>
              </a:ext>
            </a:extLst>
          </p:cNvPr>
          <p:cNvSpPr/>
          <p:nvPr/>
        </p:nvSpPr>
        <p:spPr>
          <a:xfrm>
            <a:off x="6136685" y="578436"/>
            <a:ext cx="210142" cy="61786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34" name="TextBox 55">
            <a:extLst>
              <a:ext uri="{FF2B5EF4-FFF2-40B4-BE49-F238E27FC236}">
                <a16:creationId xmlns:a16="http://schemas.microsoft.com/office/drawing/2014/main" id="{8B6EF1C9-E76F-4AB9-BDC4-8EDF6B190036}"/>
              </a:ext>
            </a:extLst>
          </p:cNvPr>
          <p:cNvSpPr txBox="1"/>
          <p:nvPr/>
        </p:nvSpPr>
        <p:spPr>
          <a:xfrm>
            <a:off x="6392641" y="516174"/>
            <a:ext cx="2220568" cy="738215"/>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全面从严治党</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维护党的纪律</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规范纪检机关监督执纪工作</a:t>
            </a:r>
            <a:endParaRPr lang="en-US" sz="1100" dirty="0">
              <a:solidFill>
                <a:srgbClr val="7F7F7F"/>
              </a:solidFill>
              <a:ea typeface="Montserrat" charset="0"/>
              <a:cs typeface="Montserrat" charset="0"/>
            </a:endParaRPr>
          </a:p>
        </p:txBody>
      </p:sp>
      <p:sp>
        <p:nvSpPr>
          <p:cNvPr id="35" name="TextBox 55">
            <a:extLst>
              <a:ext uri="{FF2B5EF4-FFF2-40B4-BE49-F238E27FC236}">
                <a16:creationId xmlns:a16="http://schemas.microsoft.com/office/drawing/2014/main" id="{805A376F-E038-4E51-BC58-9DB4DC2333A1}"/>
              </a:ext>
            </a:extLst>
          </p:cNvPr>
          <p:cNvSpPr txBox="1"/>
          <p:nvPr/>
        </p:nvSpPr>
        <p:spPr>
          <a:xfrm>
            <a:off x="6392641" y="1386954"/>
            <a:ext cx="2220568" cy="481735"/>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en-US" altLang="zh-CN" sz="1100" dirty="0">
                <a:solidFill>
                  <a:srgbClr val="7F7F7F"/>
                </a:solidFill>
                <a:ea typeface="Montserrat" charset="0"/>
                <a:cs typeface="Montserrat" charset="0"/>
              </a:rPr>
              <a:t>《</a:t>
            </a:r>
            <a:r>
              <a:rPr lang="zh-CN" altLang="en-US" sz="1100" dirty="0">
                <a:solidFill>
                  <a:srgbClr val="7F7F7F"/>
                </a:solidFill>
                <a:ea typeface="Montserrat" charset="0"/>
                <a:cs typeface="Montserrat" charset="0"/>
              </a:rPr>
              <a:t>中国共产党章程</a:t>
            </a:r>
            <a:r>
              <a:rPr lang="en-US" altLang="zh-CN" sz="1100" dirty="0">
                <a:solidFill>
                  <a:srgbClr val="7F7F7F"/>
                </a:solidFill>
                <a:ea typeface="Montserrat" charset="0"/>
                <a:cs typeface="Montserrat" charset="0"/>
              </a:rPr>
              <a:t>》</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结合工作实践</a:t>
            </a:r>
            <a:endParaRPr lang="en-US" sz="1100" dirty="0">
              <a:solidFill>
                <a:srgbClr val="7F7F7F"/>
              </a:solidFill>
              <a:ea typeface="Montserrat" charset="0"/>
              <a:cs typeface="Montserrat" charset="0"/>
            </a:endParaRPr>
          </a:p>
        </p:txBody>
      </p:sp>
      <p:sp>
        <p:nvSpPr>
          <p:cNvPr id="36" name="TextBox 55">
            <a:extLst>
              <a:ext uri="{FF2B5EF4-FFF2-40B4-BE49-F238E27FC236}">
                <a16:creationId xmlns:a16="http://schemas.microsoft.com/office/drawing/2014/main" id="{C72FD1E6-6147-4C9B-8F98-90C8FF46DEBC}"/>
              </a:ext>
            </a:extLst>
          </p:cNvPr>
          <p:cNvSpPr txBox="1"/>
          <p:nvPr/>
        </p:nvSpPr>
        <p:spPr>
          <a:xfrm>
            <a:off x="6392641" y="1990430"/>
            <a:ext cx="3581235" cy="741100"/>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深入贯彻习近平总书记系列重要讲话精神</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马克思列宁主义、毛泽东思想、邓小平理论</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“三个代表”重要思想、科学发展观</a:t>
            </a:r>
            <a:endParaRPr lang="en-US" sz="1100" dirty="0">
              <a:solidFill>
                <a:srgbClr val="7F7F7F"/>
              </a:solidFill>
              <a:ea typeface="Montserrat" charset="0"/>
              <a:cs typeface="Montserrat" charset="0"/>
            </a:endParaRPr>
          </a:p>
        </p:txBody>
      </p:sp>
      <p:sp>
        <p:nvSpPr>
          <p:cNvPr id="38" name="左大括号 37">
            <a:extLst>
              <a:ext uri="{FF2B5EF4-FFF2-40B4-BE49-F238E27FC236}">
                <a16:creationId xmlns:a16="http://schemas.microsoft.com/office/drawing/2014/main" id="{6EE7CB4C-7C54-47BE-BFAD-6A85D474DF9E}"/>
              </a:ext>
            </a:extLst>
          </p:cNvPr>
          <p:cNvSpPr/>
          <p:nvPr/>
        </p:nvSpPr>
        <p:spPr>
          <a:xfrm>
            <a:off x="6156977" y="1389126"/>
            <a:ext cx="189849" cy="50783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39" name="左大括号 38">
            <a:extLst>
              <a:ext uri="{FF2B5EF4-FFF2-40B4-BE49-F238E27FC236}">
                <a16:creationId xmlns:a16="http://schemas.microsoft.com/office/drawing/2014/main" id="{1668F6B3-581E-4A92-8257-D2AC7EB57A59}"/>
              </a:ext>
            </a:extLst>
          </p:cNvPr>
          <p:cNvSpPr/>
          <p:nvPr/>
        </p:nvSpPr>
        <p:spPr>
          <a:xfrm>
            <a:off x="6156978" y="2104200"/>
            <a:ext cx="210142" cy="61786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40" name="TextBox 55">
            <a:extLst>
              <a:ext uri="{FF2B5EF4-FFF2-40B4-BE49-F238E27FC236}">
                <a16:creationId xmlns:a16="http://schemas.microsoft.com/office/drawing/2014/main" id="{66CCF4AF-1940-4461-B1B0-5B504D28DD21}"/>
              </a:ext>
            </a:extLst>
          </p:cNvPr>
          <p:cNvSpPr txBox="1"/>
          <p:nvPr/>
        </p:nvSpPr>
        <p:spPr>
          <a:xfrm>
            <a:off x="6411753" y="2766010"/>
            <a:ext cx="3581235" cy="991938"/>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坚持依纪治党、依规执纪</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把监督执纪权力关进制度笼子</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落实打铁还需自身硬要求</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建设忠诚干净担当的纪检干部队伍</a:t>
            </a:r>
            <a:endParaRPr lang="en-US" sz="1100" dirty="0">
              <a:solidFill>
                <a:srgbClr val="7F7F7F"/>
              </a:solidFill>
              <a:ea typeface="Montserrat" charset="0"/>
              <a:cs typeface="Montserrat" charset="0"/>
            </a:endParaRPr>
          </a:p>
        </p:txBody>
      </p:sp>
      <p:sp>
        <p:nvSpPr>
          <p:cNvPr id="45" name="左大括号 44">
            <a:extLst>
              <a:ext uri="{FF2B5EF4-FFF2-40B4-BE49-F238E27FC236}">
                <a16:creationId xmlns:a16="http://schemas.microsoft.com/office/drawing/2014/main" id="{36283C71-2844-4530-AAED-DBE302A25950}"/>
              </a:ext>
            </a:extLst>
          </p:cNvPr>
          <p:cNvSpPr/>
          <p:nvPr/>
        </p:nvSpPr>
        <p:spPr>
          <a:xfrm>
            <a:off x="6186249" y="2916755"/>
            <a:ext cx="189992" cy="75895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46" name="TextBox 55">
            <a:extLst>
              <a:ext uri="{FF2B5EF4-FFF2-40B4-BE49-F238E27FC236}">
                <a16:creationId xmlns:a16="http://schemas.microsoft.com/office/drawing/2014/main" id="{CF4D6542-DA6B-497B-B688-4F0E78E55422}"/>
              </a:ext>
            </a:extLst>
          </p:cNvPr>
          <p:cNvSpPr txBox="1"/>
          <p:nvPr/>
        </p:nvSpPr>
        <p:spPr>
          <a:xfrm>
            <a:off x="6391355" y="3757948"/>
            <a:ext cx="4975456" cy="994696"/>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坚持以习近平同志为核心的党中央集中领导，牢固树立四个意识</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坚持纪律检查工作</a:t>
            </a:r>
            <a:r>
              <a:rPr lang="zh-CN" altLang="en-US" sz="1100" dirty="0">
                <a:solidFill>
                  <a:srgbClr val="FF0000"/>
                </a:solidFill>
                <a:ea typeface="Montserrat" charset="0"/>
                <a:cs typeface="Montserrat" charset="0"/>
              </a:rPr>
              <a:t>双重领导体制</a:t>
            </a:r>
            <a:endParaRPr lang="en-US" altLang="zh-CN" sz="1100" dirty="0">
              <a:solidFill>
                <a:srgbClr val="FF0000"/>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坚持以事实为依据，以党规党纪为准绳</a:t>
            </a:r>
            <a:endParaRPr lang="en-US"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坚持</a:t>
            </a:r>
            <a:r>
              <a:rPr lang="zh-CN" altLang="en-US" sz="1100" dirty="0">
                <a:solidFill>
                  <a:schemeClr val="tx1">
                    <a:lumMod val="50000"/>
                    <a:lumOff val="50000"/>
                  </a:schemeClr>
                </a:solidFill>
                <a:ea typeface="Montserrat" charset="0"/>
                <a:cs typeface="Montserrat" charset="0"/>
              </a:rPr>
              <a:t>信任不能代替监督</a:t>
            </a:r>
            <a:endParaRPr lang="en-US" altLang="zh-CN" sz="1100" dirty="0">
              <a:solidFill>
                <a:schemeClr val="tx1">
                  <a:lumMod val="50000"/>
                  <a:lumOff val="50000"/>
                </a:schemeClr>
              </a:solidFill>
              <a:ea typeface="Montserrat" charset="0"/>
              <a:cs typeface="Montserrat" charset="0"/>
            </a:endParaRPr>
          </a:p>
        </p:txBody>
      </p:sp>
      <p:sp>
        <p:nvSpPr>
          <p:cNvPr id="47" name="左大括号 46">
            <a:extLst>
              <a:ext uri="{FF2B5EF4-FFF2-40B4-BE49-F238E27FC236}">
                <a16:creationId xmlns:a16="http://schemas.microsoft.com/office/drawing/2014/main" id="{068BD880-4D99-41EB-A475-4862E8CD9529}"/>
              </a:ext>
            </a:extLst>
          </p:cNvPr>
          <p:cNvSpPr/>
          <p:nvPr/>
        </p:nvSpPr>
        <p:spPr>
          <a:xfrm>
            <a:off x="6161254" y="3870400"/>
            <a:ext cx="189992" cy="75895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48" name="TextBox 55">
            <a:extLst>
              <a:ext uri="{FF2B5EF4-FFF2-40B4-BE49-F238E27FC236}">
                <a16:creationId xmlns:a16="http://schemas.microsoft.com/office/drawing/2014/main" id="{83FE94D8-D497-4F86-87DC-E303E5478471}"/>
              </a:ext>
            </a:extLst>
          </p:cNvPr>
          <p:cNvSpPr txBox="1"/>
          <p:nvPr/>
        </p:nvSpPr>
        <p:spPr>
          <a:xfrm>
            <a:off x="6401502" y="4759925"/>
            <a:ext cx="4975456" cy="741100"/>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应当把纪律挺在前面</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把握“树木”和“森林”的关系</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引用监督执纪的“</a:t>
            </a:r>
            <a:r>
              <a:rPr lang="zh-CN" altLang="en-US" sz="1100" dirty="0">
                <a:solidFill>
                  <a:srgbClr val="FF0000"/>
                </a:solidFill>
                <a:ea typeface="Montserrat" charset="0"/>
                <a:cs typeface="Montserrat" charset="0"/>
              </a:rPr>
              <a:t>四种形态</a:t>
            </a:r>
            <a:r>
              <a:rPr lang="zh-CN" altLang="en-US" sz="1100" dirty="0">
                <a:solidFill>
                  <a:srgbClr val="7F7F7F"/>
                </a:solidFill>
                <a:ea typeface="Montserrat" charset="0"/>
                <a:cs typeface="Montserrat" charset="0"/>
              </a:rPr>
              <a:t>”</a:t>
            </a:r>
            <a:r>
              <a:rPr lang="en-US" altLang="zh-CN" sz="1100" dirty="0">
                <a:solidFill>
                  <a:srgbClr val="7F7F7F"/>
                </a:solidFill>
                <a:ea typeface="Montserrat" charset="0"/>
                <a:cs typeface="Montserrat" charset="0"/>
              </a:rPr>
              <a:t>---------</a:t>
            </a:r>
            <a:endParaRPr lang="en-US" sz="1100" dirty="0">
              <a:solidFill>
                <a:srgbClr val="7F7F7F"/>
              </a:solidFill>
              <a:ea typeface="Montserrat" charset="0"/>
              <a:cs typeface="Montserrat" charset="0"/>
            </a:endParaRPr>
          </a:p>
        </p:txBody>
      </p:sp>
      <p:sp>
        <p:nvSpPr>
          <p:cNvPr id="49" name="左大括号 48">
            <a:extLst>
              <a:ext uri="{FF2B5EF4-FFF2-40B4-BE49-F238E27FC236}">
                <a16:creationId xmlns:a16="http://schemas.microsoft.com/office/drawing/2014/main" id="{4EB36214-82FE-4AF1-B63C-E5B7658A9EAC}"/>
              </a:ext>
            </a:extLst>
          </p:cNvPr>
          <p:cNvSpPr/>
          <p:nvPr/>
        </p:nvSpPr>
        <p:spPr>
          <a:xfrm>
            <a:off x="6174225" y="4865747"/>
            <a:ext cx="202016" cy="603127"/>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
        <p:nvSpPr>
          <p:cNvPr id="50" name="TextBox 55">
            <a:extLst>
              <a:ext uri="{FF2B5EF4-FFF2-40B4-BE49-F238E27FC236}">
                <a16:creationId xmlns:a16="http://schemas.microsoft.com/office/drawing/2014/main" id="{68F6D26C-66DB-4579-B1C6-A8C15C4329BA}"/>
              </a:ext>
            </a:extLst>
          </p:cNvPr>
          <p:cNvSpPr txBox="1"/>
          <p:nvPr/>
        </p:nvSpPr>
        <p:spPr>
          <a:xfrm>
            <a:off x="8600766" y="4755031"/>
            <a:ext cx="3234572" cy="994696"/>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“红红脸、出出汗”成为常态</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党纪轻处分、组织调整成为违纪处理的大多数</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党纪处分，重大职务调整的成为少数</a:t>
            </a:r>
            <a:endParaRPr lang="en-US" altLang="zh-CN" sz="1100" dirty="0">
              <a:solidFill>
                <a:srgbClr val="7F7F7F"/>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严重违纪涉嫌违法立案审查的成为极少数</a:t>
            </a:r>
            <a:endParaRPr lang="en-US" sz="1100" dirty="0">
              <a:solidFill>
                <a:srgbClr val="7F7F7F"/>
              </a:solidFill>
              <a:ea typeface="Montserrat" charset="0"/>
              <a:cs typeface="Montserrat" charset="0"/>
            </a:endParaRPr>
          </a:p>
        </p:txBody>
      </p:sp>
      <p:sp>
        <p:nvSpPr>
          <p:cNvPr id="52" name="TextBox 55">
            <a:extLst>
              <a:ext uri="{FF2B5EF4-FFF2-40B4-BE49-F238E27FC236}">
                <a16:creationId xmlns:a16="http://schemas.microsoft.com/office/drawing/2014/main" id="{777D3024-13FF-4C1E-9776-D7946B210664}"/>
              </a:ext>
            </a:extLst>
          </p:cNvPr>
          <p:cNvSpPr txBox="1"/>
          <p:nvPr/>
        </p:nvSpPr>
        <p:spPr>
          <a:xfrm>
            <a:off x="6426731" y="5797122"/>
            <a:ext cx="3836221" cy="481735"/>
          </a:xfrm>
          <a:prstGeom prst="rect">
            <a:avLst/>
          </a:prstGeom>
          <a:noFill/>
        </p:spPr>
        <p:txBody>
          <a:bodyPr wrap="square" lIns="0" tIns="0" rIns="0" bIns="0" numCol="1" spcCol="959784">
            <a:spAutoFit/>
          </a:bodyPr>
          <a:lstStyle/>
          <a:p>
            <a:pPr marL="171450" indent="-171450" defTabSz="914217">
              <a:lnSpc>
                <a:spcPts val="2000"/>
              </a:lnSpc>
              <a:buFont typeface="Arial" charset="0"/>
              <a:buChar char="•"/>
            </a:pPr>
            <a:r>
              <a:rPr lang="zh-CN" altLang="en-US" sz="1100" dirty="0">
                <a:solidFill>
                  <a:srgbClr val="FF0000"/>
                </a:solidFill>
                <a:ea typeface="Montserrat" charset="0"/>
                <a:cs typeface="Montserrat" charset="0"/>
              </a:rPr>
              <a:t>相互协调、相互制约的工作机制</a:t>
            </a:r>
            <a:endParaRPr lang="en-US" sz="1100" dirty="0">
              <a:solidFill>
                <a:srgbClr val="FF0000"/>
              </a:solidFill>
              <a:ea typeface="Montserrat" charset="0"/>
              <a:cs typeface="Montserrat" charset="0"/>
            </a:endParaRPr>
          </a:p>
          <a:p>
            <a:pPr marL="171450" indent="-171450" defTabSz="914217">
              <a:lnSpc>
                <a:spcPts val="2000"/>
              </a:lnSpc>
              <a:buFont typeface="Arial" charset="0"/>
              <a:buChar char="•"/>
            </a:pPr>
            <a:r>
              <a:rPr lang="zh-CN" altLang="en-US" sz="1100" dirty="0">
                <a:solidFill>
                  <a:srgbClr val="7F7F7F"/>
                </a:solidFill>
                <a:ea typeface="Montserrat" charset="0"/>
                <a:cs typeface="Montserrat" charset="0"/>
              </a:rPr>
              <a:t>市地级以上纪委可以探索执纪监督和执纪审查部门分设</a:t>
            </a:r>
            <a:endParaRPr lang="en-US" sz="1100" dirty="0">
              <a:solidFill>
                <a:srgbClr val="7F7F7F"/>
              </a:solidFill>
              <a:ea typeface="Montserrat" charset="0"/>
              <a:cs typeface="Montserrat" charset="0"/>
            </a:endParaRPr>
          </a:p>
        </p:txBody>
      </p:sp>
      <p:sp>
        <p:nvSpPr>
          <p:cNvPr id="53" name="左大括号 52">
            <a:extLst>
              <a:ext uri="{FF2B5EF4-FFF2-40B4-BE49-F238E27FC236}">
                <a16:creationId xmlns:a16="http://schemas.microsoft.com/office/drawing/2014/main" id="{65018A2F-03F4-4C08-BEB9-925221417C32}"/>
              </a:ext>
            </a:extLst>
          </p:cNvPr>
          <p:cNvSpPr/>
          <p:nvPr/>
        </p:nvSpPr>
        <p:spPr>
          <a:xfrm>
            <a:off x="6173788" y="5811552"/>
            <a:ext cx="189849" cy="50783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1262847507"/>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3052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审查谈话与调查谈话有何区别</a:t>
            </a: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grpSp>
        <p:nvGrpSpPr>
          <p:cNvPr id="10" name="Group 6">
            <a:extLst>
              <a:ext uri="{FF2B5EF4-FFF2-40B4-BE49-F238E27FC236}">
                <a16:creationId xmlns:a16="http://schemas.microsoft.com/office/drawing/2014/main" id="{72BB9314-3618-488E-BFCD-6DE17C66D01E}"/>
              </a:ext>
            </a:extLst>
          </p:cNvPr>
          <p:cNvGrpSpPr/>
          <p:nvPr/>
        </p:nvGrpSpPr>
        <p:grpSpPr>
          <a:xfrm>
            <a:off x="9003984" y="561233"/>
            <a:ext cx="2857496" cy="6056897"/>
            <a:chOff x="5095877" y="496984"/>
            <a:chExt cx="2857496" cy="6056897"/>
          </a:xfrm>
          <a:solidFill>
            <a:sysClr val="window" lastClr="FFFFFF">
              <a:lumMod val="95000"/>
            </a:sysClr>
          </a:solidFill>
        </p:grpSpPr>
        <p:sp>
          <p:nvSpPr>
            <p:cNvPr id="11" name="Parallelogram 3">
              <a:extLst>
                <a:ext uri="{FF2B5EF4-FFF2-40B4-BE49-F238E27FC236}">
                  <a16:creationId xmlns:a16="http://schemas.microsoft.com/office/drawing/2014/main" id="{971CCB3B-4D3E-413E-84D8-EA270140FB91}"/>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5821BFAB-243D-4EDD-BD04-E148A438E7EA}"/>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3" name="Parallelogram 3">
              <a:extLst>
                <a:ext uri="{FF2B5EF4-FFF2-40B4-BE49-F238E27FC236}">
                  <a16:creationId xmlns:a16="http://schemas.microsoft.com/office/drawing/2014/main" id="{7CBAF056-4218-465D-85BF-53300DB89DA9}"/>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
        <p:nvSpPr>
          <p:cNvPr id="2" name="文本框 1">
            <a:extLst>
              <a:ext uri="{FF2B5EF4-FFF2-40B4-BE49-F238E27FC236}">
                <a16:creationId xmlns:a16="http://schemas.microsoft.com/office/drawing/2014/main" id="{CE72CC17-DDB2-4597-9ED1-8C107F0394B6}"/>
              </a:ext>
            </a:extLst>
          </p:cNvPr>
          <p:cNvSpPr txBox="1"/>
          <p:nvPr/>
        </p:nvSpPr>
        <p:spPr>
          <a:xfrm>
            <a:off x="777461" y="1687688"/>
            <a:ext cx="8258943" cy="923330"/>
          </a:xfrm>
          <a:prstGeom prst="rect">
            <a:avLst/>
          </a:prstGeom>
          <a:noFill/>
        </p:spPr>
        <p:txBody>
          <a:bodyPr wrap="square" rtlCol="0">
            <a:spAutoFit/>
          </a:bodyPr>
          <a:lstStyle/>
          <a:p>
            <a:r>
              <a:rPr lang="zh-CN" altLang="en-US" dirty="0"/>
              <a:t>审查谈话、调查谈话区别：</a:t>
            </a:r>
            <a:r>
              <a:rPr lang="en-US" altLang="zh-CN" dirty="0"/>
              <a:t> </a:t>
            </a:r>
            <a:r>
              <a:rPr lang="zh-CN" altLang="en-US" dirty="0"/>
              <a:t>适用对象不同</a:t>
            </a:r>
            <a:endParaRPr lang="en-US" altLang="zh-CN" dirty="0"/>
          </a:p>
          <a:p>
            <a:r>
              <a:rPr lang="en-US" altLang="zh-CN" dirty="0"/>
              <a:t>              </a:t>
            </a:r>
            <a:r>
              <a:rPr lang="zh-CN" altLang="en-US" dirty="0"/>
              <a:t>审查谈话主要适用于严重违纪的被审查人，</a:t>
            </a:r>
            <a:endParaRPr lang="en-US" altLang="zh-CN" dirty="0"/>
          </a:p>
          <a:p>
            <a:r>
              <a:rPr lang="en-US" altLang="zh-CN" dirty="0"/>
              <a:t>              </a:t>
            </a:r>
            <a:r>
              <a:rPr lang="zh-CN" altLang="en-US" dirty="0"/>
              <a:t>调查谈话主要适用于证人、受侵害人。</a:t>
            </a:r>
          </a:p>
        </p:txBody>
      </p:sp>
      <p:grpSp>
        <p:nvGrpSpPr>
          <p:cNvPr id="7" name="组合 6">
            <a:extLst>
              <a:ext uri="{FF2B5EF4-FFF2-40B4-BE49-F238E27FC236}">
                <a16:creationId xmlns:a16="http://schemas.microsoft.com/office/drawing/2014/main" id="{E7440056-C928-4E63-BD00-A2CA7D931743}"/>
              </a:ext>
            </a:extLst>
          </p:cNvPr>
          <p:cNvGrpSpPr/>
          <p:nvPr/>
        </p:nvGrpSpPr>
        <p:grpSpPr>
          <a:xfrm>
            <a:off x="634686" y="462084"/>
            <a:ext cx="5191017" cy="1192507"/>
            <a:chOff x="321148" y="580657"/>
            <a:chExt cx="5191017" cy="1192507"/>
          </a:xfrm>
        </p:grpSpPr>
        <p:sp>
          <p:nvSpPr>
            <p:cNvPr id="8" name="Subtitle 2">
              <a:extLst>
                <a:ext uri="{FF2B5EF4-FFF2-40B4-BE49-F238E27FC236}">
                  <a16:creationId xmlns:a16="http://schemas.microsoft.com/office/drawing/2014/main" id="{00CD6C1E-831B-4808-99C0-FA8D7CC1BC00}"/>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谈话函询</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9" name="Subtitle 2">
              <a:extLst>
                <a:ext uri="{FF2B5EF4-FFF2-40B4-BE49-F238E27FC236}">
                  <a16:creationId xmlns:a16="http://schemas.microsoft.com/office/drawing/2014/main" id="{B452FB39-A24B-47A6-A951-67FF287125A0}"/>
                </a:ext>
              </a:extLst>
            </p:cNvPr>
            <p:cNvSpPr txBox="1">
              <a:spLocks/>
            </p:cNvSpPr>
            <p:nvPr/>
          </p:nvSpPr>
          <p:spPr>
            <a:xfrm>
              <a:off x="1036262" y="1193949"/>
              <a:ext cx="4475903"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000" b="1" dirty="0">
                  <a:solidFill>
                    <a:srgbClr val="99191E"/>
                  </a:solidFill>
                  <a:ea typeface="Lato Light" panose="020F0502020204030203" pitchFamily="34" charset="0"/>
                  <a:cs typeface="Lato Light" panose="020F0502020204030203" pitchFamily="34" charset="0"/>
                </a:rPr>
                <a:t>审查谈话与调查谈话的区别</a:t>
              </a:r>
              <a:endParaRPr kumimoji="0" lang="id-ID" sz="20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14" name="Subtitle 2">
            <a:extLst>
              <a:ext uri="{FF2B5EF4-FFF2-40B4-BE49-F238E27FC236}">
                <a16:creationId xmlns:a16="http://schemas.microsoft.com/office/drawing/2014/main" id="{A1049690-E475-4186-A794-B41DDA9DC845}"/>
              </a:ext>
            </a:extLst>
          </p:cNvPr>
          <p:cNvSpPr txBox="1">
            <a:spLocks/>
          </p:cNvSpPr>
          <p:nvPr/>
        </p:nvSpPr>
        <p:spPr>
          <a:xfrm>
            <a:off x="1397703" y="2589984"/>
            <a:ext cx="391957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20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规范方法、限制时间</a:t>
            </a:r>
            <a:endParaRPr kumimoji="0" lang="id-ID" sz="20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sp>
        <p:nvSpPr>
          <p:cNvPr id="15" name="文本框 14">
            <a:extLst>
              <a:ext uri="{FF2B5EF4-FFF2-40B4-BE49-F238E27FC236}">
                <a16:creationId xmlns:a16="http://schemas.microsoft.com/office/drawing/2014/main" id="{03117ADB-F1CD-441B-B037-B77DDBEEE9E6}"/>
              </a:ext>
            </a:extLst>
          </p:cNvPr>
          <p:cNvSpPr txBox="1"/>
          <p:nvPr/>
        </p:nvSpPr>
        <p:spPr>
          <a:xfrm>
            <a:off x="1187811" y="3070474"/>
            <a:ext cx="8258943" cy="2862322"/>
          </a:xfrm>
          <a:prstGeom prst="rect">
            <a:avLst/>
          </a:prstGeom>
          <a:noFill/>
        </p:spPr>
        <p:txBody>
          <a:bodyPr wrap="square" rtlCol="0">
            <a:spAutoFit/>
          </a:bodyPr>
          <a:lstStyle/>
          <a:p>
            <a:r>
              <a:rPr lang="zh-CN" altLang="en-US" dirty="0"/>
              <a:t>根据规则，纪委对问题线索，通过谈话函询、初步核实、暂存待查、予以了结</a:t>
            </a:r>
            <a:r>
              <a:rPr lang="en-US" altLang="zh-CN" dirty="0"/>
              <a:t>4</a:t>
            </a:r>
            <a:r>
              <a:rPr lang="zh-CN" altLang="en-US" dirty="0"/>
              <a:t>类方式进行处置。规则对谈话函询由谁来谈、该怎么谈、谈话后如何处置及相关时限等作出明确规定。</a:t>
            </a:r>
          </a:p>
          <a:p>
            <a:r>
              <a:rPr lang="en-US" altLang="zh-CN" dirty="0"/>
              <a:t>——</a:t>
            </a:r>
            <a:r>
              <a:rPr lang="zh-CN" altLang="en-US" dirty="0"/>
              <a:t>谈话应当由纪检机关相关负责人或者承办部门主要负责人进行，可以由被谈话人所在党委（党组）或者纪委（纪检组）主要负责人陪同。</a:t>
            </a:r>
          </a:p>
          <a:p>
            <a:r>
              <a:rPr lang="en-US" altLang="zh-CN" dirty="0"/>
              <a:t>——</a:t>
            </a:r>
            <a:r>
              <a:rPr lang="zh-CN" altLang="en-US" dirty="0"/>
              <a:t>谈话过程应当形成工作记录，谈话后可视情况由被谈话人写出书面说明。</a:t>
            </a:r>
          </a:p>
          <a:p>
            <a:r>
              <a:rPr lang="en-US" altLang="zh-CN" dirty="0"/>
              <a:t>——</a:t>
            </a:r>
            <a:r>
              <a:rPr lang="zh-CN" altLang="en-US" dirty="0"/>
              <a:t>函询应当以纪检机关办公厅（室）名义发函给被反映人，并抄送其所在党委（党组）主要负责人。被函询人应当在收到函件后</a:t>
            </a:r>
            <a:r>
              <a:rPr lang="en-US" altLang="zh-CN" dirty="0"/>
              <a:t>15</a:t>
            </a:r>
            <a:r>
              <a:rPr lang="zh-CN" altLang="en-US" dirty="0"/>
              <a:t>个工作日内写出说明材料，由其所在党委（党组）主要负责人签署意见后发函回复。</a:t>
            </a:r>
          </a:p>
          <a:p>
            <a:r>
              <a:rPr lang="en-US" altLang="zh-CN" dirty="0"/>
              <a:t>——</a:t>
            </a:r>
            <a:r>
              <a:rPr lang="zh-CN" altLang="en-US" dirty="0"/>
              <a:t>谈话函询工作应当在谈话结束或者收到函询回复后</a:t>
            </a:r>
            <a:r>
              <a:rPr lang="en-US" altLang="zh-CN" dirty="0"/>
              <a:t>30</a:t>
            </a:r>
            <a:r>
              <a:rPr lang="zh-CN" altLang="en-US" dirty="0"/>
              <a:t>日内办结。</a:t>
            </a:r>
          </a:p>
        </p:txBody>
      </p:sp>
      <p:sp>
        <p:nvSpPr>
          <p:cNvPr id="16" name="Shape 2906">
            <a:extLst>
              <a:ext uri="{FF2B5EF4-FFF2-40B4-BE49-F238E27FC236}">
                <a16:creationId xmlns:a16="http://schemas.microsoft.com/office/drawing/2014/main" id="{73AB508C-4B7D-4757-9811-EE27C1583438}"/>
              </a:ext>
            </a:extLst>
          </p:cNvPr>
          <p:cNvSpPr/>
          <p:nvPr/>
        </p:nvSpPr>
        <p:spPr>
          <a:xfrm>
            <a:off x="1034763" y="1100597"/>
            <a:ext cx="313220" cy="30294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000000"/>
          </a:solidFill>
          <a:ln w="12700">
            <a:miter lim="400000"/>
          </a:ln>
        </p:spPr>
        <p:txBody>
          <a:bodyPr lIns="19045" tIns="19045" rIns="19045" bIns="19045" anchor="ctr"/>
          <a:lstStyle/>
          <a:p>
            <a:pPr marL="0" marR="0" lvl="0" indent="0" defTabSz="228532" eaLnBrk="1" fontAlgn="auto" latinLnBrk="0" hangingPunct="1">
              <a:lnSpc>
                <a:spcPct val="100000"/>
              </a:lnSpc>
              <a:spcBef>
                <a:spcPts val="0"/>
              </a:spcBef>
              <a:spcAft>
                <a:spcPts val="0"/>
              </a:spcAft>
              <a:buClrTx/>
              <a:buSzTx/>
              <a:buFontTx/>
              <a:buNone/>
              <a:tabLs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latin typeface="Gill Sans"/>
              <a:ea typeface="Lato Light" charset="0"/>
              <a:cs typeface="Lato Light" charset="0"/>
              <a:sym typeface="Gill Sans"/>
            </a:endParaRPr>
          </a:p>
        </p:txBody>
      </p:sp>
      <p:sp>
        <p:nvSpPr>
          <p:cNvPr id="18" name="Shape 2906">
            <a:extLst>
              <a:ext uri="{FF2B5EF4-FFF2-40B4-BE49-F238E27FC236}">
                <a16:creationId xmlns:a16="http://schemas.microsoft.com/office/drawing/2014/main" id="{A7BEDDDF-B62C-4C8E-8435-D5AF3CFBAA8D}"/>
              </a:ext>
            </a:extLst>
          </p:cNvPr>
          <p:cNvSpPr/>
          <p:nvPr/>
        </p:nvSpPr>
        <p:spPr>
          <a:xfrm>
            <a:off x="1024005" y="2564401"/>
            <a:ext cx="323978" cy="339158"/>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000000"/>
          </a:solidFill>
          <a:ln w="12700">
            <a:miter lim="400000"/>
          </a:ln>
        </p:spPr>
        <p:txBody>
          <a:bodyPr lIns="19045" tIns="19045" rIns="19045" bIns="19045" anchor="ctr"/>
          <a:lstStyle/>
          <a:p>
            <a:pPr marL="0" marR="0" lvl="0" indent="0" defTabSz="228532" eaLnBrk="1" fontAlgn="auto" latinLnBrk="0" hangingPunct="1">
              <a:lnSpc>
                <a:spcPct val="100000"/>
              </a:lnSpc>
              <a:spcBef>
                <a:spcPts val="0"/>
              </a:spcBef>
              <a:spcAft>
                <a:spcPts val="0"/>
              </a:spcAft>
              <a:buClrTx/>
              <a:buSzTx/>
              <a:buFontTx/>
              <a:buNone/>
              <a:tabLs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latin typeface="Gill Sans"/>
              <a:ea typeface="Lato Light" charset="0"/>
              <a:cs typeface="Lato Light" charset="0"/>
              <a:sym typeface="Gill Sans"/>
            </a:endParaRPr>
          </a:p>
        </p:txBody>
      </p:sp>
    </p:spTree>
    <p:extLst>
      <p:ext uri="{BB962C8B-B14F-4D97-AF65-F5344CB8AC3E}">
        <p14:creationId xmlns:p14="http://schemas.microsoft.com/office/powerpoint/2010/main" val="1004902347"/>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52225"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初步核实</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03</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898184" y="719856"/>
            <a:ext cx="7409707" cy="6186309"/>
          </a:xfrm>
          <a:prstGeom prst="rect">
            <a:avLst/>
          </a:prstGeom>
        </p:spPr>
        <p:txBody>
          <a:bodyPr wrap="square">
            <a:spAutoFit/>
          </a:bodyPr>
          <a:lstStyle/>
          <a:p>
            <a:pPr marL="285750" indent="-285750">
              <a:buFont typeface="Arial" panose="020B0604020202020204" pitchFamily="34" charset="0"/>
              <a:buChar char="•"/>
            </a:pPr>
            <a:r>
              <a:rPr lang="zh-CN" altLang="en-US" dirty="0"/>
              <a:t>第二十二条 </a:t>
            </a:r>
            <a:endParaRPr lang="en-US" altLang="zh-CN" dirty="0"/>
          </a:p>
          <a:p>
            <a:r>
              <a:rPr lang="en-US" altLang="zh-CN" dirty="0"/>
              <a:t>       </a:t>
            </a:r>
            <a:r>
              <a:rPr lang="zh-CN" altLang="en-US" dirty="0"/>
              <a:t>采取初步核实方式处置问题线索，应当制定工作方案，成立核查组，履行审批程序。被核查人为下一级党委（党组）主要负责人的，纪检机关应当报同级党委主要负责人批准。</a:t>
            </a:r>
            <a:endParaRPr lang="en-US" altLang="zh-CN" dirty="0"/>
          </a:p>
          <a:p>
            <a:endParaRPr lang="zh-CN" altLang="en-US" dirty="0"/>
          </a:p>
          <a:p>
            <a:pPr marL="285750" indent="-285750">
              <a:buFont typeface="Arial" panose="020B0604020202020204" pitchFamily="34" charset="0"/>
              <a:buChar char="•"/>
            </a:pPr>
            <a:r>
              <a:rPr lang="zh-CN" altLang="en-US" dirty="0"/>
              <a:t>第二十三条 </a:t>
            </a:r>
            <a:endParaRPr lang="en-US" altLang="zh-CN" dirty="0"/>
          </a:p>
          <a:p>
            <a:r>
              <a:rPr lang="en-US" altLang="zh-CN" dirty="0"/>
              <a:t>       </a:t>
            </a:r>
            <a:r>
              <a:rPr lang="zh-CN" altLang="en-US" dirty="0"/>
              <a:t>核查组经批准可采取必要措施收集证据，与相关人员谈话了解情况，要求相关组织作出说明，调取个人有关事项报告，查阅复制文件、账目、档案等资料，查核资产情况和有关信息，进行鉴定勘验。</a:t>
            </a:r>
          </a:p>
          <a:p>
            <a:r>
              <a:rPr lang="zh-CN" altLang="en-US" dirty="0"/>
              <a:t>　需要采取技术调查或者限制出境等措施的，纪检机关应当严格履行审批手续，交有关机关执行。</a:t>
            </a:r>
            <a:endParaRPr lang="en-US" altLang="zh-CN" dirty="0"/>
          </a:p>
          <a:p>
            <a:endParaRPr lang="zh-CN" altLang="en-US" dirty="0"/>
          </a:p>
          <a:p>
            <a:pPr marL="285750" indent="-285750">
              <a:buFont typeface="Arial" panose="020B0604020202020204" pitchFamily="34" charset="0"/>
              <a:buChar char="•"/>
            </a:pPr>
            <a:r>
              <a:rPr lang="zh-CN" altLang="en-US" dirty="0"/>
              <a:t>第二十四条 </a:t>
            </a:r>
            <a:endParaRPr lang="en-US" altLang="zh-CN" dirty="0"/>
          </a:p>
          <a:p>
            <a:r>
              <a:rPr lang="en-US" altLang="zh-CN" dirty="0"/>
              <a:t>       </a:t>
            </a:r>
            <a:r>
              <a:rPr lang="zh-CN" altLang="en-US" dirty="0"/>
              <a:t>初步核实工作结束后，核查组应当撰写初核情况报告，列明被核查人基本情况、反映的主要问题、办理依据及初核结果、存在疑点、处理建议，由核查组全体人员签名备查。</a:t>
            </a:r>
          </a:p>
          <a:p>
            <a:r>
              <a:rPr lang="zh-CN" altLang="en-US" dirty="0"/>
              <a:t>　承办部门应当综合分析初核情况，按照拟立案审查、予以了结、谈话提醒、暂存待查，或者移送有关党组织处理等方式提出处置建议。</a:t>
            </a:r>
          </a:p>
          <a:p>
            <a:r>
              <a:rPr lang="zh-CN" altLang="en-US" dirty="0"/>
              <a:t>初核情况报告报纪检机关主要负责人审批，必要时向同级党委（党组）主要负责人报告。</a:t>
            </a:r>
          </a:p>
          <a:p>
            <a:endParaRPr lang="zh-CN" altLang="zh-CN" dirty="0"/>
          </a:p>
          <a:p>
            <a:endParaRPr lang="zh-CN" altLang="en-US" dirty="0"/>
          </a:p>
        </p:txBody>
      </p:sp>
    </p:spTree>
    <p:extLst>
      <p:ext uri="{BB962C8B-B14F-4D97-AF65-F5344CB8AC3E}">
        <p14:creationId xmlns:p14="http://schemas.microsoft.com/office/powerpoint/2010/main" val="938295691"/>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98674" y="435284"/>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2" name="文本框 1">
            <a:extLst>
              <a:ext uri="{FF2B5EF4-FFF2-40B4-BE49-F238E27FC236}">
                <a16:creationId xmlns:a16="http://schemas.microsoft.com/office/drawing/2014/main" id="{4E37B1AE-2047-44A6-9031-48AE185172F0}"/>
              </a:ext>
            </a:extLst>
          </p:cNvPr>
          <p:cNvSpPr txBox="1"/>
          <p:nvPr/>
        </p:nvSpPr>
        <p:spPr>
          <a:xfrm>
            <a:off x="1445129" y="1621402"/>
            <a:ext cx="7135461" cy="4801314"/>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初核是处置问题线索的关键一步，初步核实的准确性关系到整个案件的质量。初核后要对相关的问题线索进行调查，一些经过核实后，没有发现问题可以做了解处理。经过初核发现重大问题，要转为立案。初核是立案审查的前提。初核的质量也关系到案件的质量。</a:t>
            </a:r>
            <a:endParaRPr lang="en-US" altLang="zh-CN" dirty="0"/>
          </a:p>
          <a:p>
            <a:pPr marL="285750" indent="-285750">
              <a:buFont typeface="Arial" panose="020B0604020202020204" pitchFamily="34" charset="0"/>
              <a:buChar char="•"/>
            </a:pPr>
            <a:r>
              <a:rPr lang="en-US" altLang="zh-CN" dirty="0"/>
              <a:t>《</a:t>
            </a:r>
            <a:r>
              <a:rPr lang="zh-CN" altLang="en-US" dirty="0"/>
              <a:t>中国共产党纪律检查机关案件检查工作条例</a:t>
            </a:r>
            <a:r>
              <a:rPr lang="en-US" altLang="zh-CN" dirty="0"/>
              <a:t>》</a:t>
            </a:r>
            <a:r>
              <a:rPr lang="zh-CN" altLang="en-US" dirty="0"/>
              <a:t>第十五条规定：初步核实的时限为两个月，必要时可延长一个月。重大或复杂的问题，在延长期内仍不能初核完毕的，经批准后可再适当延长。</a:t>
            </a:r>
            <a:r>
              <a:rPr lang="en-US" altLang="zh-CN" dirty="0"/>
              <a:t>《</a:t>
            </a:r>
            <a:r>
              <a:rPr lang="zh-CN" altLang="en-US" dirty="0"/>
              <a:t>监督执纪工作规则</a:t>
            </a:r>
            <a:r>
              <a:rPr lang="en-US" altLang="zh-CN" dirty="0"/>
              <a:t>》</a:t>
            </a:r>
            <a:r>
              <a:rPr lang="zh-CN" altLang="en-US" dirty="0"/>
              <a:t>第五章关于初步核实没有明确规定初步核实的时限。</a:t>
            </a:r>
            <a:endParaRPr lang="en-US" altLang="zh-CN" dirty="0"/>
          </a:p>
          <a:p>
            <a:pPr marL="285750" indent="-285750">
              <a:buFont typeface="Arial" panose="020B0604020202020204" pitchFamily="34" charset="0"/>
              <a:buChar char="•"/>
            </a:pPr>
            <a:r>
              <a:rPr lang="en-US" altLang="zh-CN" dirty="0"/>
              <a:t>《</a:t>
            </a:r>
            <a:r>
              <a:rPr lang="zh-CN" altLang="en-US" dirty="0"/>
              <a:t>规则</a:t>
            </a:r>
            <a:r>
              <a:rPr lang="en-US" altLang="zh-CN" dirty="0"/>
              <a:t>》</a:t>
            </a:r>
            <a:r>
              <a:rPr lang="zh-CN" altLang="en-US" dirty="0"/>
              <a:t>没有规定初核时限并不意味着此后纪检机 关初核没有时限限制。</a:t>
            </a:r>
            <a:r>
              <a:rPr lang="en-US" altLang="zh-CN" dirty="0"/>
              <a:t>《</a:t>
            </a:r>
            <a:r>
              <a:rPr lang="zh-CN" altLang="en-US" dirty="0"/>
              <a:t>规则</a:t>
            </a:r>
            <a:r>
              <a:rPr lang="en-US" altLang="zh-CN" dirty="0"/>
              <a:t>》</a:t>
            </a:r>
            <a:r>
              <a:rPr lang="zh-CN" altLang="en-US" dirty="0"/>
              <a:t>颁布 后，</a:t>
            </a:r>
            <a:r>
              <a:rPr lang="en-US" altLang="zh-CN" dirty="0"/>
              <a:t>《</a:t>
            </a:r>
            <a:r>
              <a:rPr lang="zh-CN" altLang="en-US" dirty="0"/>
              <a:t>案件检查工作条例</a:t>
            </a:r>
            <a:r>
              <a:rPr lang="en-US" altLang="zh-CN" dirty="0"/>
              <a:t>》</a:t>
            </a:r>
            <a:r>
              <a:rPr lang="zh-CN" altLang="en-US" dirty="0"/>
              <a:t>并没有废止，</a:t>
            </a:r>
            <a:r>
              <a:rPr lang="en-US" altLang="zh-CN" dirty="0"/>
              <a:t>《</a:t>
            </a:r>
            <a:r>
              <a:rPr lang="zh-CN" altLang="en-US" dirty="0"/>
              <a:t>案件检查工作条例</a:t>
            </a:r>
            <a:r>
              <a:rPr lang="en-US" altLang="zh-CN" dirty="0"/>
              <a:t>》</a:t>
            </a:r>
            <a:r>
              <a:rPr lang="zh-CN" altLang="en-US" dirty="0"/>
              <a:t>第 </a:t>
            </a:r>
            <a:r>
              <a:rPr lang="en-US" altLang="zh-CN" dirty="0"/>
              <a:t>15 </a:t>
            </a:r>
            <a:r>
              <a:rPr lang="zh-CN" altLang="en-US" dirty="0"/>
              <a:t>条依然有效。</a:t>
            </a:r>
            <a:endParaRPr lang="en-US" altLang="zh-CN" dirty="0"/>
          </a:p>
          <a:p>
            <a:pPr marL="285750" indent="-285750">
              <a:buFont typeface="Arial" panose="020B0604020202020204" pitchFamily="34" charset="0"/>
              <a:buChar char="•"/>
            </a:pPr>
            <a:r>
              <a:rPr lang="zh-CN" altLang="en-US" dirty="0"/>
              <a:t>从立案审查看，</a:t>
            </a:r>
            <a:r>
              <a:rPr lang="en-US" altLang="zh-CN" dirty="0"/>
              <a:t>《</a:t>
            </a:r>
            <a:r>
              <a:rPr lang="zh-CN" altLang="en-US" dirty="0"/>
              <a:t>规则</a:t>
            </a:r>
            <a:r>
              <a:rPr lang="en-US" altLang="zh-CN" dirty="0"/>
              <a:t>》</a:t>
            </a:r>
            <a:r>
              <a:rPr lang="zh-CN" altLang="en-US" dirty="0"/>
              <a:t>通过严格立案条件、 压缩审查时间，对初核质量提出很高要求，如果初核没有 时限限制，在初核措施与审查措施相差不大的情况下， ① 纪检机关可能迫于审查时间限制而过度依赖初核工作，把 一些本应在审查阶段开展的工作前置到初核阶段完成。 综上，建议在修改</a:t>
            </a:r>
            <a:r>
              <a:rPr lang="en-US" altLang="zh-CN" dirty="0"/>
              <a:t>《</a:t>
            </a:r>
            <a:r>
              <a:rPr lang="zh-CN" altLang="en-US" dirty="0"/>
              <a:t>规则</a:t>
            </a:r>
            <a:r>
              <a:rPr lang="en-US" altLang="zh-CN" dirty="0"/>
              <a:t>》</a:t>
            </a:r>
            <a:r>
              <a:rPr lang="zh-CN" altLang="en-US" dirty="0"/>
              <a:t>时对初核时限进行适当限定</a:t>
            </a:r>
          </a:p>
        </p:txBody>
      </p:sp>
      <p:grpSp>
        <p:nvGrpSpPr>
          <p:cNvPr id="17" name="组合 16">
            <a:extLst>
              <a:ext uri="{FF2B5EF4-FFF2-40B4-BE49-F238E27FC236}">
                <a16:creationId xmlns:a16="http://schemas.microsoft.com/office/drawing/2014/main" id="{F16C5BFB-6979-45AE-B22B-6A1A4D10B833}"/>
              </a:ext>
            </a:extLst>
          </p:cNvPr>
          <p:cNvGrpSpPr/>
          <p:nvPr/>
        </p:nvGrpSpPr>
        <p:grpSpPr>
          <a:xfrm>
            <a:off x="677112" y="473443"/>
            <a:ext cx="4335748" cy="1112540"/>
            <a:chOff x="677112" y="473443"/>
            <a:chExt cx="4335748" cy="1112540"/>
          </a:xfrm>
        </p:grpSpPr>
        <p:sp>
          <p:nvSpPr>
            <p:cNvPr id="18" name="Subtitle 2">
              <a:extLst>
                <a:ext uri="{FF2B5EF4-FFF2-40B4-BE49-F238E27FC236}">
                  <a16:creationId xmlns:a16="http://schemas.microsoft.com/office/drawing/2014/main" id="{370CC562-98F0-438C-8F77-E101C5CFD754}"/>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初步核实</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19" name="Subtitle 2">
              <a:extLst>
                <a:ext uri="{FF2B5EF4-FFF2-40B4-BE49-F238E27FC236}">
                  <a16:creationId xmlns:a16="http://schemas.microsoft.com/office/drawing/2014/main" id="{4B333AAF-9F64-4EBF-927F-031B42A9BDF7}"/>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初步设施的条件及时限</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grpSp>
        <p:nvGrpSpPr>
          <p:cNvPr id="8" name="Group 6">
            <a:extLst>
              <a:ext uri="{FF2B5EF4-FFF2-40B4-BE49-F238E27FC236}">
                <a16:creationId xmlns:a16="http://schemas.microsoft.com/office/drawing/2014/main" id="{B45D7F29-BF12-4010-A2CE-BCB215D80E85}"/>
              </a:ext>
            </a:extLst>
          </p:cNvPr>
          <p:cNvGrpSpPr/>
          <p:nvPr/>
        </p:nvGrpSpPr>
        <p:grpSpPr>
          <a:xfrm>
            <a:off x="9003984" y="561233"/>
            <a:ext cx="2857496" cy="6056897"/>
            <a:chOff x="5095877" y="496984"/>
            <a:chExt cx="2857496" cy="6056897"/>
          </a:xfrm>
          <a:solidFill>
            <a:sysClr val="window" lastClr="FFFFFF">
              <a:lumMod val="95000"/>
            </a:sysClr>
          </a:solidFill>
        </p:grpSpPr>
        <p:sp>
          <p:nvSpPr>
            <p:cNvPr id="9" name="Parallelogram 3">
              <a:extLst>
                <a:ext uri="{FF2B5EF4-FFF2-40B4-BE49-F238E27FC236}">
                  <a16:creationId xmlns:a16="http://schemas.microsoft.com/office/drawing/2014/main" id="{76064051-6EF5-4F9D-9DAC-BEA23BF4480F}"/>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0" name="Parallelogram 3">
              <a:extLst>
                <a:ext uri="{FF2B5EF4-FFF2-40B4-BE49-F238E27FC236}">
                  <a16:creationId xmlns:a16="http://schemas.microsoft.com/office/drawing/2014/main" id="{C447CE21-8141-4765-9C4E-1BFC13C0135C}"/>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1" name="Parallelogram 3">
              <a:extLst>
                <a:ext uri="{FF2B5EF4-FFF2-40B4-BE49-F238E27FC236}">
                  <a16:creationId xmlns:a16="http://schemas.microsoft.com/office/drawing/2014/main" id="{077EB452-2F89-4943-B4B6-C2E6CF868314}"/>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3118850739"/>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44542" y="544811"/>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立案侦查</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041509" y="1173777"/>
            <a:ext cx="6716133" cy="4801314"/>
          </a:xfrm>
          <a:prstGeom prst="rect">
            <a:avLst/>
          </a:prstGeom>
        </p:spPr>
        <p:txBody>
          <a:bodyPr wrap="square">
            <a:spAutoFit/>
          </a:bodyPr>
          <a:lstStyle/>
          <a:p>
            <a:pPr marL="285750" indent="-285750">
              <a:buFont typeface="Arial" panose="020B0604020202020204" pitchFamily="34" charset="0"/>
              <a:buChar char="•"/>
            </a:pPr>
            <a:r>
              <a:rPr lang="zh-CN" altLang="en-US" dirty="0"/>
              <a:t>第二十五条 </a:t>
            </a:r>
            <a:endParaRPr lang="en-US" altLang="zh-CN" dirty="0"/>
          </a:p>
          <a:p>
            <a:r>
              <a:rPr lang="en-US" altLang="zh-CN" dirty="0"/>
              <a:t>      </a:t>
            </a:r>
            <a:r>
              <a:rPr lang="zh-CN" altLang="en-US" dirty="0"/>
              <a:t>经过初步核实，对存在严重违纪需要追究党纪责任的，应当立案审查。</a:t>
            </a:r>
          </a:p>
          <a:p>
            <a:r>
              <a:rPr lang="zh-CN" altLang="en-US" dirty="0"/>
              <a:t>　凡报请批准立案的，应当已经掌握部分违纪事实和证据，具备进行审查的条件。</a:t>
            </a:r>
            <a:endParaRPr lang="en-US" altLang="zh-CN" dirty="0"/>
          </a:p>
          <a:p>
            <a:endParaRPr lang="zh-CN" altLang="en-US" dirty="0"/>
          </a:p>
          <a:p>
            <a:pPr marL="285750" indent="-285750">
              <a:buFont typeface="Arial" panose="020B0604020202020204" pitchFamily="34" charset="0"/>
              <a:buChar char="•"/>
            </a:pPr>
            <a:r>
              <a:rPr lang="zh-CN" altLang="en-US" dirty="0"/>
              <a:t>第二十六条 </a:t>
            </a:r>
            <a:endParaRPr lang="en-US" altLang="zh-CN" dirty="0"/>
          </a:p>
          <a:p>
            <a:r>
              <a:rPr lang="en-US" altLang="zh-CN" dirty="0"/>
              <a:t>       </a:t>
            </a:r>
            <a:r>
              <a:rPr lang="zh-CN" altLang="en-US" dirty="0"/>
              <a:t>对符合立案条件的，承办部门应当起草立案审查呈批报告，经纪检机关主要负责人审批，报同级党委（党组）主要负责人批准，予以立案审查。</a:t>
            </a:r>
          </a:p>
          <a:p>
            <a:r>
              <a:rPr lang="zh-CN" altLang="en-US" dirty="0"/>
              <a:t>　 纪检机关主要负责人主持召开执纪审查专题会议，研究确定审查方案，提出需要采取的审查措施。</a:t>
            </a:r>
          </a:p>
          <a:p>
            <a:r>
              <a:rPr lang="zh-CN" altLang="en-US" dirty="0"/>
              <a:t>　立案审查决定应当向被审查人所在党委（党组）主要负责人通报。对严重违纪涉嫌犯罪人员采取审查措施，应当在</a:t>
            </a:r>
            <a:r>
              <a:rPr lang="en-US" altLang="zh-CN" dirty="0"/>
              <a:t>24</a:t>
            </a:r>
            <a:r>
              <a:rPr lang="zh-CN" altLang="en-US" dirty="0"/>
              <a:t>小时内通知被审查人亲属。</a:t>
            </a:r>
          </a:p>
          <a:p>
            <a:r>
              <a:rPr lang="zh-CN" altLang="en-US" dirty="0"/>
              <a:t>　严重违纪涉嫌犯罪接受组织审查的，应当向社会公开发布。</a:t>
            </a:r>
          </a:p>
          <a:p>
            <a:r>
              <a:rPr lang="zh-CN" altLang="en-US" dirty="0"/>
              <a:t>　</a:t>
            </a:r>
          </a:p>
        </p:txBody>
      </p:sp>
    </p:spTree>
    <p:extLst>
      <p:ext uri="{BB962C8B-B14F-4D97-AF65-F5344CB8AC3E}">
        <p14:creationId xmlns:p14="http://schemas.microsoft.com/office/powerpoint/2010/main" val="3245188218"/>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703753" y="639118"/>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立案侦查</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064561" y="1212945"/>
            <a:ext cx="6716133" cy="5078313"/>
          </a:xfrm>
          <a:prstGeom prst="rect">
            <a:avLst/>
          </a:prstGeom>
        </p:spPr>
        <p:txBody>
          <a:bodyPr wrap="square">
            <a:spAutoFit/>
          </a:bodyPr>
          <a:lstStyle/>
          <a:p>
            <a:pPr marL="285750" indent="-285750">
              <a:buFont typeface="Arial" panose="020B0604020202020204" pitchFamily="34" charset="0"/>
              <a:buChar char="•"/>
            </a:pPr>
            <a:r>
              <a:rPr lang="zh-CN" altLang="en-US" dirty="0"/>
              <a:t>第二十七条 </a:t>
            </a:r>
            <a:endParaRPr lang="en-US" altLang="zh-CN" dirty="0"/>
          </a:p>
          <a:p>
            <a:r>
              <a:rPr lang="en-US" altLang="zh-CN" dirty="0"/>
              <a:t>       </a:t>
            </a:r>
            <a:r>
              <a:rPr lang="zh-CN" altLang="en-US" dirty="0"/>
              <a:t>纪检机关主要负责人批准审查方案。</a:t>
            </a:r>
          </a:p>
          <a:p>
            <a:r>
              <a:rPr lang="zh-CN" altLang="en-US" dirty="0"/>
              <a:t>       纪检机关相关负责人批准成立审查组，确定审查谈话方案、外查方案，审批重要信息查询、涉案款物处置等事项。</a:t>
            </a:r>
          </a:p>
          <a:p>
            <a:r>
              <a:rPr lang="zh-CN" altLang="en-US" dirty="0"/>
              <a:t>       执纪审查部门主要负责人研究提出审查谈话方案、外查方案和处置意见，审批一般信息查询，对调查取证审核把关。</a:t>
            </a:r>
            <a:endParaRPr lang="en-US" altLang="zh-CN" dirty="0"/>
          </a:p>
          <a:p>
            <a:r>
              <a:rPr lang="en-US" altLang="zh-CN" dirty="0"/>
              <a:t>       </a:t>
            </a:r>
            <a:r>
              <a:rPr lang="zh-CN" altLang="en-US" dirty="0"/>
              <a:t>审查组组长应当严格执行审查方案，不得擅自更改；以书面形式报告审查进展情况，遇重要事项及时请示。</a:t>
            </a:r>
            <a:endParaRPr lang="en-US" altLang="zh-CN" dirty="0"/>
          </a:p>
          <a:p>
            <a:endParaRPr lang="zh-CN" altLang="en-US" dirty="0"/>
          </a:p>
          <a:p>
            <a:pPr marL="285750" indent="-285750">
              <a:buFont typeface="Arial" panose="020B0604020202020204" pitchFamily="34" charset="0"/>
              <a:buChar char="•"/>
            </a:pPr>
            <a:r>
              <a:rPr lang="zh-CN" altLang="en-US" dirty="0"/>
              <a:t>第二十八条 </a:t>
            </a:r>
            <a:endParaRPr lang="en-US" altLang="zh-CN" dirty="0"/>
          </a:p>
          <a:p>
            <a:r>
              <a:rPr lang="en-US" altLang="zh-CN" dirty="0"/>
              <a:t>      </a:t>
            </a:r>
            <a:r>
              <a:rPr lang="zh-CN" altLang="en-US" dirty="0"/>
              <a:t>审查组可以依照相关法律法规，经审批对相关人员进行调查谈话，查阅、复制有关文件资料，查询有关信息，暂扣、封存、冻结涉案款物，提请有关机关采取技术调查、限制出境等措施。</a:t>
            </a:r>
          </a:p>
          <a:p>
            <a:r>
              <a:rPr lang="zh-CN" altLang="en-US" dirty="0"/>
              <a:t>      审查时间不得超过</a:t>
            </a:r>
            <a:r>
              <a:rPr lang="en-US" altLang="zh-CN" dirty="0"/>
              <a:t>90</a:t>
            </a:r>
            <a:r>
              <a:rPr lang="zh-CN" altLang="en-US" dirty="0"/>
              <a:t>日。在特殊情况下，经上一级纪检机关批准，可以延长一次，延长时间不得超过</a:t>
            </a:r>
            <a:r>
              <a:rPr lang="en-US" altLang="zh-CN" dirty="0"/>
              <a:t>90</a:t>
            </a:r>
            <a:r>
              <a:rPr lang="zh-CN" altLang="en-US" dirty="0"/>
              <a:t>日。</a:t>
            </a:r>
            <a:endParaRPr lang="en-US" altLang="zh-CN" dirty="0"/>
          </a:p>
          <a:p>
            <a:r>
              <a:rPr lang="en-US" altLang="zh-CN" dirty="0"/>
              <a:t>       </a:t>
            </a:r>
            <a:r>
              <a:rPr lang="zh-CN" altLang="en-US" dirty="0"/>
              <a:t>需要提请有关机关协助的，由案件监督管理部门统一办理手续，并随时核对情况，防止擅自扩大范围、延长时限。</a:t>
            </a:r>
          </a:p>
          <a:p>
            <a:r>
              <a:rPr lang="zh-CN" altLang="en-US" dirty="0"/>
              <a:t>　</a:t>
            </a:r>
          </a:p>
        </p:txBody>
      </p:sp>
    </p:spTree>
    <p:extLst>
      <p:ext uri="{BB962C8B-B14F-4D97-AF65-F5344CB8AC3E}">
        <p14:creationId xmlns:p14="http://schemas.microsoft.com/office/powerpoint/2010/main" val="493933773"/>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3685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立案侦查</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095297" y="1265986"/>
            <a:ext cx="6716133" cy="5078313"/>
          </a:xfrm>
          <a:prstGeom prst="rect">
            <a:avLst/>
          </a:prstGeom>
        </p:spPr>
        <p:txBody>
          <a:bodyPr wrap="square">
            <a:spAutoFit/>
          </a:bodyPr>
          <a:lstStyle/>
          <a:p>
            <a:pPr marL="285750" indent="-285750">
              <a:buFont typeface="Arial" panose="020B0604020202020204" pitchFamily="34" charset="0"/>
              <a:buChar char="•"/>
            </a:pPr>
            <a:r>
              <a:rPr lang="zh-CN" altLang="en-US" dirty="0"/>
              <a:t>第二十九条 </a:t>
            </a:r>
            <a:endParaRPr lang="en-US" altLang="zh-CN" dirty="0"/>
          </a:p>
          <a:p>
            <a:r>
              <a:rPr lang="en-US" altLang="zh-CN" dirty="0"/>
              <a:t>       </a:t>
            </a:r>
            <a:r>
              <a:rPr lang="zh-CN" altLang="en-US" dirty="0"/>
              <a:t>审查谈话、执行审查措施、调查取证等审查事项，必须由</a:t>
            </a:r>
            <a:r>
              <a:rPr lang="en-US" altLang="zh-CN" dirty="0"/>
              <a:t>2</a:t>
            </a:r>
            <a:r>
              <a:rPr lang="zh-CN" altLang="en-US" dirty="0"/>
              <a:t>名以上执纪人员共同进行。与被审查人、重要涉案人员谈话，重要的外查取证，暂扣、封存涉案款物，应当以本机关人员为主，确需借调人员参与的，一般安排从事辅助性工作。</a:t>
            </a:r>
            <a:endParaRPr lang="en-US" altLang="zh-CN" dirty="0"/>
          </a:p>
          <a:p>
            <a:endParaRPr lang="zh-CN" altLang="en-US" dirty="0"/>
          </a:p>
          <a:p>
            <a:pPr marL="285750" indent="-285750">
              <a:buFont typeface="Arial" panose="020B0604020202020204" pitchFamily="34" charset="0"/>
              <a:buChar char="•"/>
            </a:pPr>
            <a:r>
              <a:rPr lang="zh-CN" altLang="en-US" dirty="0"/>
              <a:t>第三十条</a:t>
            </a:r>
            <a:endParaRPr lang="en-US" altLang="zh-CN" dirty="0"/>
          </a:p>
          <a:p>
            <a:r>
              <a:rPr lang="en-US" altLang="zh-CN" dirty="0"/>
              <a:t>      </a:t>
            </a:r>
            <a:r>
              <a:rPr lang="zh-CN" altLang="en-US" dirty="0"/>
              <a:t> 立案审查后，应当由纪检机关相关负责人与被审查人谈话，宣布立案决定，讲明党的政策和纪律，要求被审查人端正态度、配合调查。</a:t>
            </a:r>
          </a:p>
          <a:p>
            <a:r>
              <a:rPr lang="zh-CN" altLang="en-US" dirty="0"/>
              <a:t>       审查期间对被审查人以同志相称，安排学习党章党规党纪，对照理想信念宗旨，通过深入细致的思想政治工作，促使其深刻反省、认识错误、交代问题，写出忏悔和反思材料。</a:t>
            </a:r>
          </a:p>
          <a:p>
            <a:r>
              <a:rPr lang="zh-CN" altLang="en-US" dirty="0"/>
              <a:t>       审查应当充分听取被审查人陈述，保障其饮食、休息，提供医疗服务。严格禁止使用违反党章党规党纪和国家法律的手段，严禁侮辱、打骂、虐待、体罚或者变相体罚。</a:t>
            </a:r>
          </a:p>
          <a:p>
            <a:endParaRPr lang="zh-CN" altLang="en-US" dirty="0"/>
          </a:p>
          <a:p>
            <a:r>
              <a:rPr lang="zh-CN" altLang="en-US" dirty="0"/>
              <a:t>　</a:t>
            </a:r>
          </a:p>
        </p:txBody>
      </p:sp>
    </p:spTree>
    <p:extLst>
      <p:ext uri="{BB962C8B-B14F-4D97-AF65-F5344CB8AC3E}">
        <p14:creationId xmlns:p14="http://schemas.microsoft.com/office/powerpoint/2010/main" val="866772249"/>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67844" y="344250"/>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经过初步核实，对存在严经过初步核实，对存在严重违纪需要追究党纪责任的，将进入立案审查环节。规则规定，对严重违纪涉嫌犯罪人员采取审查措施，应当在</a:t>
            </a:r>
            <a:r>
              <a:rPr lang="en-US" altLang="zh-CN" dirty="0">
                <a:solidFill>
                  <a:prstClr val="white"/>
                </a:solidFill>
                <a:cs typeface="+mn-ea"/>
                <a:sym typeface="+mn-lt"/>
              </a:rPr>
              <a:t>24</a:t>
            </a:r>
            <a:r>
              <a:rPr lang="zh-CN" altLang="en-US" dirty="0">
                <a:solidFill>
                  <a:prstClr val="white"/>
                </a:solidFill>
                <a:cs typeface="+mn-ea"/>
                <a:sym typeface="+mn-lt"/>
              </a:rPr>
              <a:t>小时内通知被审查人亲属。审查时间不得超过</a:t>
            </a:r>
            <a:r>
              <a:rPr lang="en-US" altLang="zh-CN" dirty="0">
                <a:solidFill>
                  <a:prstClr val="white"/>
                </a:solidFill>
                <a:cs typeface="+mn-ea"/>
                <a:sym typeface="+mn-lt"/>
              </a:rPr>
              <a:t>90</a:t>
            </a:r>
            <a:r>
              <a:rPr lang="zh-CN" altLang="en-US" dirty="0">
                <a:solidFill>
                  <a:prstClr val="white"/>
                </a:solidFill>
                <a:cs typeface="+mn-ea"/>
                <a:sym typeface="+mn-lt"/>
              </a:rPr>
              <a:t>日。在特殊情况下，经上一级纪检机关批准，可以延长一次，延长时间不得超过</a:t>
            </a:r>
            <a:r>
              <a:rPr lang="en-US" altLang="zh-CN" dirty="0">
                <a:solidFill>
                  <a:prstClr val="white"/>
                </a:solidFill>
                <a:cs typeface="+mn-ea"/>
                <a:sym typeface="+mn-lt"/>
              </a:rPr>
              <a:t>90</a:t>
            </a:r>
            <a:r>
              <a:rPr lang="zh-CN" altLang="en-US" dirty="0">
                <a:solidFill>
                  <a:prstClr val="white"/>
                </a:solidFill>
                <a:cs typeface="+mn-ea"/>
                <a:sym typeface="+mn-lt"/>
              </a:rPr>
              <a:t>日。</a:t>
            </a:r>
          </a:p>
          <a:p>
            <a:pPr lvl="0" algn="ctr">
              <a:defRPr/>
            </a:pPr>
            <a:r>
              <a:rPr lang="en-US" altLang="zh-CN" dirty="0">
                <a:solidFill>
                  <a:prstClr val="white"/>
                </a:solidFill>
                <a:cs typeface="+mn-ea"/>
                <a:sym typeface="+mn-lt"/>
              </a:rPr>
              <a:t>3.</a:t>
            </a:r>
            <a:r>
              <a:rPr lang="zh-CN" altLang="en-US" dirty="0">
                <a:solidFill>
                  <a:prstClr val="white"/>
                </a:solidFill>
                <a:cs typeface="+mn-ea"/>
                <a:sym typeface="+mn-lt"/>
              </a:rPr>
              <a:t>立案审查是整个监督执纪的核心，也是整个社会公众最关注、最神秘的部分，这个环节能不能做到公开、公正、合法、合规，直接影响到纪检机关本身办案。从查处的腐败案件来看，很多发生在立案审查阶段。重违纪需要追究党纪责任的，将进入立案审查环节。规则规定，对严重违纪涉嫌犯罪人员采取审查措施，应当在</a:t>
            </a:r>
            <a:r>
              <a:rPr lang="en-US" altLang="zh-CN" dirty="0">
                <a:solidFill>
                  <a:prstClr val="white"/>
                </a:solidFill>
                <a:cs typeface="+mn-ea"/>
                <a:sym typeface="+mn-lt"/>
              </a:rPr>
              <a:t>24</a:t>
            </a:r>
            <a:r>
              <a:rPr lang="zh-CN" altLang="en-US" dirty="0">
                <a:solidFill>
                  <a:prstClr val="white"/>
                </a:solidFill>
                <a:cs typeface="+mn-ea"/>
                <a:sym typeface="+mn-lt"/>
              </a:rPr>
              <a:t>小时内通知被审查人亲属。审查时间不得超过</a:t>
            </a:r>
            <a:r>
              <a:rPr lang="en-US" altLang="zh-CN" dirty="0">
                <a:solidFill>
                  <a:prstClr val="white"/>
                </a:solidFill>
                <a:cs typeface="+mn-ea"/>
                <a:sym typeface="+mn-lt"/>
              </a:rPr>
              <a:t>90</a:t>
            </a:r>
            <a:r>
              <a:rPr lang="zh-CN" altLang="en-US" dirty="0">
                <a:solidFill>
                  <a:prstClr val="white"/>
                </a:solidFill>
                <a:cs typeface="+mn-ea"/>
                <a:sym typeface="+mn-lt"/>
              </a:rPr>
              <a:t>日。在特殊情况下，经上一级纪检机关批准，可以延长一次，延长时间不得超过</a:t>
            </a:r>
            <a:r>
              <a:rPr lang="en-US" altLang="zh-CN" dirty="0">
                <a:solidFill>
                  <a:prstClr val="white"/>
                </a:solidFill>
                <a:cs typeface="+mn-ea"/>
                <a:sym typeface="+mn-lt"/>
              </a:rPr>
              <a:t>90</a:t>
            </a:r>
            <a:r>
              <a:rPr lang="zh-CN" altLang="en-US" dirty="0">
                <a:solidFill>
                  <a:prstClr val="white"/>
                </a:solidFill>
                <a:cs typeface="+mn-ea"/>
                <a:sym typeface="+mn-lt"/>
              </a:rPr>
              <a:t>日。</a:t>
            </a:r>
          </a:p>
          <a:p>
            <a:pPr lvl="0" algn="ctr">
              <a:defRPr/>
            </a:pPr>
            <a:r>
              <a:rPr lang="en-US" altLang="zh-CN" dirty="0">
                <a:solidFill>
                  <a:prstClr val="white"/>
                </a:solidFill>
                <a:cs typeface="+mn-ea"/>
                <a:sym typeface="+mn-lt"/>
              </a:rPr>
              <a:t>3.</a:t>
            </a:r>
            <a:r>
              <a:rPr lang="zh-CN" altLang="en-US" dirty="0">
                <a:solidFill>
                  <a:prstClr val="white"/>
                </a:solidFill>
                <a:cs typeface="+mn-ea"/>
                <a:sym typeface="+mn-lt"/>
              </a:rPr>
              <a:t>立案审查是整个监督执纪的核心，也是整个社会公众最关注、最神秘的部分，这个环节能不能做到公开、公正、合法、合规，直接影响到纪检机关本身办案。从查处的腐败案件来看，很多发生在立案审查阶段。</a:t>
            </a: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grpSp>
        <p:nvGrpSpPr>
          <p:cNvPr id="7" name="组合 6">
            <a:extLst>
              <a:ext uri="{FF2B5EF4-FFF2-40B4-BE49-F238E27FC236}">
                <a16:creationId xmlns:a16="http://schemas.microsoft.com/office/drawing/2014/main" id="{0199D1A8-F0E3-4BE9-BE6F-94EF5997EE3E}"/>
              </a:ext>
            </a:extLst>
          </p:cNvPr>
          <p:cNvGrpSpPr/>
          <p:nvPr/>
        </p:nvGrpSpPr>
        <p:grpSpPr>
          <a:xfrm>
            <a:off x="677112" y="473443"/>
            <a:ext cx="4335748" cy="1112540"/>
            <a:chOff x="677112" y="473443"/>
            <a:chExt cx="4335748" cy="1112540"/>
          </a:xfrm>
        </p:grpSpPr>
        <p:sp>
          <p:nvSpPr>
            <p:cNvPr id="8" name="Subtitle 2">
              <a:extLst>
                <a:ext uri="{FF2B5EF4-FFF2-40B4-BE49-F238E27FC236}">
                  <a16:creationId xmlns:a16="http://schemas.microsoft.com/office/drawing/2014/main" id="{B2862A14-A077-4510-AAEB-C9ED932F011B}"/>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立案侦查</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9" name="Subtitle 2">
              <a:extLst>
                <a:ext uri="{FF2B5EF4-FFF2-40B4-BE49-F238E27FC236}">
                  <a16:creationId xmlns:a16="http://schemas.microsoft.com/office/drawing/2014/main" id="{445F8B0E-FE53-4B02-A3CD-19E89533A93D}"/>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文本框 1">
            <a:extLst>
              <a:ext uri="{FF2B5EF4-FFF2-40B4-BE49-F238E27FC236}">
                <a16:creationId xmlns:a16="http://schemas.microsoft.com/office/drawing/2014/main" id="{75984B3B-45F4-417B-9836-CA19B1FB7739}"/>
              </a:ext>
            </a:extLst>
          </p:cNvPr>
          <p:cNvSpPr txBox="1"/>
          <p:nvPr/>
        </p:nvSpPr>
        <p:spPr>
          <a:xfrm>
            <a:off x="1357215" y="2044622"/>
            <a:ext cx="7451508" cy="2308324"/>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经过初步核实，对存在严重违纪需要追究党纪责任的，将进入立案审查环节。规则规定，对严重违纪涉嫌犯罪人员采取审查措施，应当在</a:t>
            </a:r>
            <a:r>
              <a:rPr lang="en-US" altLang="zh-CN" dirty="0"/>
              <a:t>24</a:t>
            </a:r>
            <a:r>
              <a:rPr lang="zh-CN" altLang="en-US" dirty="0"/>
              <a:t>小时内通知被审查人亲属。审查时间不得超过</a:t>
            </a:r>
            <a:r>
              <a:rPr lang="en-US" altLang="zh-CN" dirty="0"/>
              <a:t>90</a:t>
            </a:r>
            <a:r>
              <a:rPr lang="zh-CN" altLang="en-US" dirty="0"/>
              <a:t>日。在特殊情况下，经上一级纪检机关批准，可以延长一次，延长时间不得超过</a:t>
            </a:r>
            <a:r>
              <a:rPr lang="en-US" altLang="zh-CN" dirty="0"/>
              <a:t>90</a:t>
            </a:r>
            <a:r>
              <a:rPr lang="zh-CN" altLang="en-US" dirty="0"/>
              <a:t>日。</a:t>
            </a:r>
          </a:p>
          <a:p>
            <a:pPr marL="285750" indent="-285750">
              <a:buFont typeface="Arial" panose="020B0604020202020204" pitchFamily="34" charset="0"/>
              <a:buChar char="•"/>
            </a:pPr>
            <a:r>
              <a:rPr lang="zh-CN" altLang="en-US" dirty="0"/>
              <a:t>立案审查是整个监督执纪的核心，也是整个社会公众最关注、最神秘的部分，这个环节能不能做到公开、公正、合法、合规，直接影响到纪检机关本身办案。从查处的腐败案件来看，很多发生在立案审查阶段。</a:t>
            </a:r>
          </a:p>
        </p:txBody>
      </p:sp>
      <p:grpSp>
        <p:nvGrpSpPr>
          <p:cNvPr id="10" name="Group 6">
            <a:extLst>
              <a:ext uri="{FF2B5EF4-FFF2-40B4-BE49-F238E27FC236}">
                <a16:creationId xmlns:a16="http://schemas.microsoft.com/office/drawing/2014/main" id="{630D92BD-151D-40CC-A1D9-F2AD5778460D}"/>
              </a:ext>
            </a:extLst>
          </p:cNvPr>
          <p:cNvGrpSpPr/>
          <p:nvPr/>
        </p:nvGrpSpPr>
        <p:grpSpPr>
          <a:xfrm>
            <a:off x="9003984" y="561233"/>
            <a:ext cx="2857496" cy="6056897"/>
            <a:chOff x="5095877" y="496984"/>
            <a:chExt cx="2857496" cy="6056897"/>
          </a:xfrm>
          <a:solidFill>
            <a:sysClr val="window" lastClr="FFFFFF">
              <a:lumMod val="95000"/>
            </a:sysClr>
          </a:solidFill>
        </p:grpSpPr>
        <p:sp>
          <p:nvSpPr>
            <p:cNvPr id="11" name="Parallelogram 3">
              <a:extLst>
                <a:ext uri="{FF2B5EF4-FFF2-40B4-BE49-F238E27FC236}">
                  <a16:creationId xmlns:a16="http://schemas.microsoft.com/office/drawing/2014/main" id="{26BAB290-BCD4-4A50-A5DC-F3C267A5B9F2}"/>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3838ECC7-6C06-4117-AE0C-419863C5BE4C}"/>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3" name="Parallelogram 3">
              <a:extLst>
                <a:ext uri="{FF2B5EF4-FFF2-40B4-BE49-F238E27FC236}">
                  <a16:creationId xmlns:a16="http://schemas.microsoft.com/office/drawing/2014/main" id="{4D121A1E-7DE9-4E81-A2E8-EA4DC5660A3A}"/>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1238764568"/>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3685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立案侦查</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072245" y="1511875"/>
            <a:ext cx="6716133" cy="4801314"/>
          </a:xfrm>
          <a:prstGeom prst="rect">
            <a:avLst/>
          </a:prstGeom>
        </p:spPr>
        <p:txBody>
          <a:bodyPr wrap="square">
            <a:spAutoFit/>
          </a:bodyPr>
          <a:lstStyle/>
          <a:p>
            <a:pPr marL="285750" indent="-285750">
              <a:buFont typeface="Arial" panose="020B0604020202020204" pitchFamily="34" charset="0"/>
              <a:buChar char="•"/>
            </a:pPr>
            <a:r>
              <a:rPr lang="zh-CN" altLang="en-US" dirty="0"/>
              <a:t>第三十一条 </a:t>
            </a:r>
            <a:endParaRPr lang="en-US" altLang="zh-CN" dirty="0"/>
          </a:p>
          <a:p>
            <a:r>
              <a:rPr lang="en-US" altLang="zh-CN" dirty="0"/>
              <a:t>       </a:t>
            </a:r>
            <a:r>
              <a:rPr lang="zh-CN" altLang="en-US" dirty="0"/>
              <a:t>外查工作必须严格按照外查方案执行，不得随意扩大调查范围、变更调查对象和事项，重要事项应当及时请示报告。</a:t>
            </a:r>
          </a:p>
          <a:p>
            <a:r>
              <a:rPr lang="zh-CN" altLang="en-US" dirty="0"/>
              <a:t>       外查工作期间，执纪人员不得个人单独接触任何涉案人员及其特定关系人，不得擅自采取调查措施，不得从事与外查事项无关的活动。</a:t>
            </a:r>
            <a:endParaRPr lang="en-US" altLang="zh-CN" dirty="0"/>
          </a:p>
          <a:p>
            <a:endParaRPr lang="zh-CN" altLang="en-US" dirty="0"/>
          </a:p>
          <a:p>
            <a:pPr marL="285750" indent="-285750">
              <a:buFont typeface="Arial" panose="020B0604020202020204" pitchFamily="34" charset="0"/>
              <a:buChar char="•"/>
            </a:pPr>
            <a:r>
              <a:rPr lang="zh-CN" altLang="en-US" dirty="0"/>
              <a:t>第三十二条 </a:t>
            </a:r>
            <a:endParaRPr lang="en-US" altLang="zh-CN" dirty="0"/>
          </a:p>
          <a:p>
            <a:r>
              <a:rPr lang="en-US" altLang="zh-CN" dirty="0"/>
              <a:t>       </a:t>
            </a:r>
            <a:r>
              <a:rPr lang="zh-CN" altLang="en-US" dirty="0"/>
              <a:t>严格依规收集、鉴别证据，做到全面、客观，形成相互印证、完整稳定的证据链。</a:t>
            </a:r>
          </a:p>
          <a:p>
            <a:r>
              <a:rPr lang="zh-CN" altLang="en-US" dirty="0"/>
              <a:t>　 调查取证应当收集原物原件，逐件清点编号，现场登记，由在场人员签字盖章；调查谈话应当现场制作谈话笔录并由被谈话人阅看后签字。已调取证据必须及时交审查组统一保管。</a:t>
            </a:r>
          </a:p>
          <a:p>
            <a:r>
              <a:rPr lang="zh-CN" altLang="en-US" dirty="0"/>
              <a:t>　严禁以威胁、引诱、欺骗及其他违规违法方式收集证据；严禁隐匿、损毁、篡改、伪造证据。</a:t>
            </a:r>
          </a:p>
          <a:p>
            <a:endParaRPr lang="zh-CN" altLang="en-US" dirty="0"/>
          </a:p>
          <a:p>
            <a:r>
              <a:rPr lang="zh-CN" altLang="en-US" dirty="0"/>
              <a:t>　</a:t>
            </a:r>
          </a:p>
        </p:txBody>
      </p:sp>
    </p:spTree>
    <p:extLst>
      <p:ext uri="{BB962C8B-B14F-4D97-AF65-F5344CB8AC3E}">
        <p14:creationId xmlns:p14="http://schemas.microsoft.com/office/powerpoint/2010/main" val="2044351783"/>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67844" y="280701"/>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4" name="组合 3">
            <a:extLst>
              <a:ext uri="{FF2B5EF4-FFF2-40B4-BE49-F238E27FC236}">
                <a16:creationId xmlns:a16="http://schemas.microsoft.com/office/drawing/2014/main" id="{8FF2FE2A-0CC8-4C77-AD38-8E1FA8423E77}"/>
              </a:ext>
            </a:extLst>
          </p:cNvPr>
          <p:cNvGrpSpPr/>
          <p:nvPr/>
        </p:nvGrpSpPr>
        <p:grpSpPr>
          <a:xfrm>
            <a:off x="677112" y="473443"/>
            <a:ext cx="4335748" cy="1112540"/>
            <a:chOff x="677112" y="473443"/>
            <a:chExt cx="4335748" cy="1112540"/>
          </a:xfrm>
        </p:grpSpPr>
        <p:sp>
          <p:nvSpPr>
            <p:cNvPr id="7" name="Subtitle 2">
              <a:extLst>
                <a:ext uri="{FF2B5EF4-FFF2-40B4-BE49-F238E27FC236}">
                  <a16:creationId xmlns:a16="http://schemas.microsoft.com/office/drawing/2014/main" id="{2C9830DB-65F0-482B-BF70-E92D9DBFDAB2}"/>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立案侦查</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E132D8D3-4EDB-4213-94E4-8B93B303D416}"/>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外查工作</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文本框 1">
            <a:extLst>
              <a:ext uri="{FF2B5EF4-FFF2-40B4-BE49-F238E27FC236}">
                <a16:creationId xmlns:a16="http://schemas.microsoft.com/office/drawing/2014/main" id="{5DE5EFDD-6D7E-4F14-8DFA-611E22758CE1}"/>
              </a:ext>
            </a:extLst>
          </p:cNvPr>
          <p:cNvSpPr txBox="1"/>
          <p:nvPr/>
        </p:nvSpPr>
        <p:spPr>
          <a:xfrm>
            <a:off x="1783355" y="2234293"/>
            <a:ext cx="7053942" cy="2308324"/>
          </a:xfrm>
          <a:prstGeom prst="rect">
            <a:avLst/>
          </a:prstGeom>
          <a:noFill/>
        </p:spPr>
        <p:txBody>
          <a:bodyPr wrap="square" rtlCol="0">
            <a:spAutoFit/>
          </a:bodyPr>
          <a:lstStyle/>
          <a:p>
            <a:r>
              <a:rPr lang="zh-CN" altLang="en-US" dirty="0"/>
              <a:t>外查是立案审查阶段重要的关节点和风险点。</a:t>
            </a:r>
            <a:endParaRPr lang="en-US" altLang="zh-CN" dirty="0"/>
          </a:p>
          <a:p>
            <a:r>
              <a:rPr lang="zh-CN" altLang="en-US" dirty="0"/>
              <a:t>规则坚持从严约束，从一个个具体的案例中查找制度漏洞，出台有针对性的制衡措施。第三十一条规定，外查工作必须严格按照外查方案执行，不得随意扩大调查范围、变更调查对象和事项，重要事项应当及时请示报告。外查工作期间，执纪人员不得个人单独接触任何涉案人员及其特定关系人，不得擅自采取调查措施，不得从事与外查事项无关的活动。把这些要求不折不扣落到实处，就能有效防控外查风险，管住大多数。</a:t>
            </a:r>
          </a:p>
        </p:txBody>
      </p:sp>
      <p:grpSp>
        <p:nvGrpSpPr>
          <p:cNvPr id="9" name="Group 6">
            <a:extLst>
              <a:ext uri="{FF2B5EF4-FFF2-40B4-BE49-F238E27FC236}">
                <a16:creationId xmlns:a16="http://schemas.microsoft.com/office/drawing/2014/main" id="{AF519881-10C4-4E44-BD0D-83ED3DCCB15B}"/>
              </a:ext>
            </a:extLst>
          </p:cNvPr>
          <p:cNvGrpSpPr/>
          <p:nvPr/>
        </p:nvGrpSpPr>
        <p:grpSpPr>
          <a:xfrm>
            <a:off x="9003984" y="561233"/>
            <a:ext cx="2857496" cy="6056897"/>
            <a:chOff x="5095877" y="496984"/>
            <a:chExt cx="2857496" cy="6056897"/>
          </a:xfrm>
          <a:solidFill>
            <a:sysClr val="window" lastClr="FFFFFF">
              <a:lumMod val="95000"/>
            </a:sysClr>
          </a:solidFill>
        </p:grpSpPr>
        <p:sp>
          <p:nvSpPr>
            <p:cNvPr id="10" name="Parallelogram 3">
              <a:extLst>
                <a:ext uri="{FF2B5EF4-FFF2-40B4-BE49-F238E27FC236}">
                  <a16:creationId xmlns:a16="http://schemas.microsoft.com/office/drawing/2014/main" id="{637AF677-BEB3-46EC-8BDA-698F221C487B}"/>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1" name="Parallelogram 3">
              <a:extLst>
                <a:ext uri="{FF2B5EF4-FFF2-40B4-BE49-F238E27FC236}">
                  <a16:creationId xmlns:a16="http://schemas.microsoft.com/office/drawing/2014/main" id="{3CB4A32F-5CCF-4FC5-9C1A-68BE4274DCA1}"/>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EDB1A00A-3B6F-4414-AAE8-7004C0B0693F}"/>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2738112411"/>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67844" y="344250"/>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经过初步核实，对存在严经过初步核实，对存在严重违纪需要追究党纪责任的，将进入立案审查环节。规则规定，对严重违纪涉嫌犯罪人员采取审查措施，应当在</a:t>
            </a:r>
            <a:r>
              <a:rPr lang="en-US" altLang="zh-CN" dirty="0">
                <a:solidFill>
                  <a:prstClr val="white"/>
                </a:solidFill>
                <a:cs typeface="+mn-ea"/>
                <a:sym typeface="+mn-lt"/>
              </a:rPr>
              <a:t>24</a:t>
            </a:r>
            <a:r>
              <a:rPr lang="zh-CN" altLang="en-US" dirty="0">
                <a:solidFill>
                  <a:prstClr val="white"/>
                </a:solidFill>
                <a:cs typeface="+mn-ea"/>
                <a:sym typeface="+mn-lt"/>
              </a:rPr>
              <a:t>小时内通知被审查人亲属。审查时间不得超过</a:t>
            </a:r>
            <a:r>
              <a:rPr lang="en-US" altLang="zh-CN" dirty="0">
                <a:solidFill>
                  <a:prstClr val="white"/>
                </a:solidFill>
                <a:cs typeface="+mn-ea"/>
                <a:sym typeface="+mn-lt"/>
              </a:rPr>
              <a:t>90</a:t>
            </a:r>
            <a:r>
              <a:rPr lang="zh-CN" altLang="en-US" dirty="0">
                <a:solidFill>
                  <a:prstClr val="white"/>
                </a:solidFill>
                <a:cs typeface="+mn-ea"/>
                <a:sym typeface="+mn-lt"/>
              </a:rPr>
              <a:t>日。在特殊情况下，经上一级纪检机关批准，可以延长一次，延长时间不得超过</a:t>
            </a:r>
            <a:r>
              <a:rPr lang="en-US" altLang="zh-CN" dirty="0">
                <a:solidFill>
                  <a:prstClr val="white"/>
                </a:solidFill>
                <a:cs typeface="+mn-ea"/>
                <a:sym typeface="+mn-lt"/>
              </a:rPr>
              <a:t>90</a:t>
            </a:r>
            <a:r>
              <a:rPr lang="zh-CN" altLang="en-US" dirty="0">
                <a:solidFill>
                  <a:prstClr val="white"/>
                </a:solidFill>
                <a:cs typeface="+mn-ea"/>
                <a:sym typeface="+mn-lt"/>
              </a:rPr>
              <a:t>日。</a:t>
            </a:r>
          </a:p>
          <a:p>
            <a:pPr lvl="0" algn="ctr">
              <a:defRPr/>
            </a:pPr>
            <a:r>
              <a:rPr lang="en-US" altLang="zh-CN" dirty="0">
                <a:solidFill>
                  <a:prstClr val="white"/>
                </a:solidFill>
                <a:cs typeface="+mn-ea"/>
                <a:sym typeface="+mn-lt"/>
              </a:rPr>
              <a:t>3.</a:t>
            </a:r>
            <a:r>
              <a:rPr lang="zh-CN" altLang="en-US" dirty="0">
                <a:solidFill>
                  <a:prstClr val="white"/>
                </a:solidFill>
                <a:cs typeface="+mn-ea"/>
                <a:sym typeface="+mn-lt"/>
              </a:rPr>
              <a:t>立案审查是整个监督执纪的核心，也是整个社会公众最关注、最神秘的部分，这个环节能不能做到公开、公正、合法、合规，直接影响到纪检机关本身办案。从查处的腐败案件来看，很多发生在立案审查阶段。重违纪需要追究党纪责任的，将进入立案审查环节。规则规定，对严重违纪涉嫌犯罪人员采取审查措施，应当在</a:t>
            </a:r>
            <a:r>
              <a:rPr lang="en-US" altLang="zh-CN" dirty="0">
                <a:solidFill>
                  <a:prstClr val="white"/>
                </a:solidFill>
                <a:cs typeface="+mn-ea"/>
                <a:sym typeface="+mn-lt"/>
              </a:rPr>
              <a:t>24</a:t>
            </a:r>
            <a:r>
              <a:rPr lang="zh-CN" altLang="en-US" dirty="0">
                <a:solidFill>
                  <a:prstClr val="white"/>
                </a:solidFill>
                <a:cs typeface="+mn-ea"/>
                <a:sym typeface="+mn-lt"/>
              </a:rPr>
              <a:t>小时内通知被审查人亲属。审查时间不得超过</a:t>
            </a:r>
            <a:r>
              <a:rPr lang="en-US" altLang="zh-CN" dirty="0">
                <a:solidFill>
                  <a:prstClr val="white"/>
                </a:solidFill>
                <a:cs typeface="+mn-ea"/>
                <a:sym typeface="+mn-lt"/>
              </a:rPr>
              <a:t>90</a:t>
            </a:r>
            <a:r>
              <a:rPr lang="zh-CN" altLang="en-US" dirty="0">
                <a:solidFill>
                  <a:prstClr val="white"/>
                </a:solidFill>
                <a:cs typeface="+mn-ea"/>
                <a:sym typeface="+mn-lt"/>
              </a:rPr>
              <a:t>日。在特殊情况下，经上一级纪检机关批准，可以延长一次，延长时间不得超过</a:t>
            </a:r>
            <a:r>
              <a:rPr lang="en-US" altLang="zh-CN" dirty="0">
                <a:solidFill>
                  <a:prstClr val="white"/>
                </a:solidFill>
                <a:cs typeface="+mn-ea"/>
                <a:sym typeface="+mn-lt"/>
              </a:rPr>
              <a:t>90</a:t>
            </a:r>
            <a:r>
              <a:rPr lang="zh-CN" altLang="en-US" dirty="0">
                <a:solidFill>
                  <a:prstClr val="white"/>
                </a:solidFill>
                <a:cs typeface="+mn-ea"/>
                <a:sym typeface="+mn-lt"/>
              </a:rPr>
              <a:t>日。</a:t>
            </a:r>
          </a:p>
          <a:p>
            <a:pPr lvl="0" algn="ctr">
              <a:defRPr/>
            </a:pPr>
            <a:r>
              <a:rPr lang="en-US" altLang="zh-CN" dirty="0">
                <a:solidFill>
                  <a:prstClr val="white"/>
                </a:solidFill>
                <a:cs typeface="+mn-ea"/>
                <a:sym typeface="+mn-lt"/>
              </a:rPr>
              <a:t>3.</a:t>
            </a:r>
            <a:r>
              <a:rPr lang="zh-CN" altLang="en-US" dirty="0">
                <a:solidFill>
                  <a:prstClr val="white"/>
                </a:solidFill>
                <a:cs typeface="+mn-ea"/>
                <a:sym typeface="+mn-lt"/>
              </a:rPr>
              <a:t>立案审查是整个监督执纪的核心，也是整个社会公众最关注、最神秘的部分，这个环节能不能做到公开、公正、合法、合规，直接影响到纪检机关本身办案。从查处的腐败案件来看，很多发生在立案审查阶段。</a:t>
            </a: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grpSp>
        <p:nvGrpSpPr>
          <p:cNvPr id="7" name="组合 6">
            <a:extLst>
              <a:ext uri="{FF2B5EF4-FFF2-40B4-BE49-F238E27FC236}">
                <a16:creationId xmlns:a16="http://schemas.microsoft.com/office/drawing/2014/main" id="{0199D1A8-F0E3-4BE9-BE6F-94EF5997EE3E}"/>
              </a:ext>
            </a:extLst>
          </p:cNvPr>
          <p:cNvGrpSpPr/>
          <p:nvPr/>
        </p:nvGrpSpPr>
        <p:grpSpPr>
          <a:xfrm>
            <a:off x="677112" y="473443"/>
            <a:ext cx="4335748" cy="1112540"/>
            <a:chOff x="677112" y="473443"/>
            <a:chExt cx="4335748" cy="1112540"/>
          </a:xfrm>
        </p:grpSpPr>
        <p:sp>
          <p:nvSpPr>
            <p:cNvPr id="8" name="Subtitle 2">
              <a:extLst>
                <a:ext uri="{FF2B5EF4-FFF2-40B4-BE49-F238E27FC236}">
                  <a16:creationId xmlns:a16="http://schemas.microsoft.com/office/drawing/2014/main" id="{B2862A14-A077-4510-AAEB-C9ED932F011B}"/>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立案侦查</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9" name="Subtitle 2">
              <a:extLst>
                <a:ext uri="{FF2B5EF4-FFF2-40B4-BE49-F238E27FC236}">
                  <a16:creationId xmlns:a16="http://schemas.microsoft.com/office/drawing/2014/main" id="{445F8B0E-FE53-4B02-A3CD-19E89533A93D}"/>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证据收集</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3" name="文本框 2">
            <a:extLst>
              <a:ext uri="{FF2B5EF4-FFF2-40B4-BE49-F238E27FC236}">
                <a16:creationId xmlns:a16="http://schemas.microsoft.com/office/drawing/2014/main" id="{550838DE-9EF5-4DE4-9746-05098039B8D3}"/>
              </a:ext>
            </a:extLst>
          </p:cNvPr>
          <p:cNvSpPr txBox="1"/>
          <p:nvPr/>
        </p:nvSpPr>
        <p:spPr>
          <a:xfrm>
            <a:off x="1868557" y="1976467"/>
            <a:ext cx="7173212" cy="2862322"/>
          </a:xfrm>
          <a:prstGeom prst="rect">
            <a:avLst/>
          </a:prstGeom>
          <a:noFill/>
        </p:spPr>
        <p:txBody>
          <a:bodyPr wrap="square" rtlCol="0">
            <a:spAutoFit/>
          </a:bodyPr>
          <a:lstStyle/>
          <a:p>
            <a:pPr marL="285750" indent="-285750">
              <a:buFont typeface="Arial" panose="020B0604020202020204" pitchFamily="34" charset="0"/>
              <a:buChar char="•"/>
            </a:pPr>
            <a:r>
              <a:rPr lang="en-US" altLang="zh-CN" dirty="0"/>
              <a:t>《</a:t>
            </a:r>
            <a:r>
              <a:rPr lang="zh-CN" altLang="en-US" dirty="0"/>
              <a:t>监督执纪工作规则</a:t>
            </a:r>
            <a:r>
              <a:rPr lang="en-US" altLang="zh-CN" dirty="0"/>
              <a:t>》</a:t>
            </a:r>
            <a:r>
              <a:rPr lang="zh-CN" altLang="en-US" dirty="0"/>
              <a:t>第三十二条对证据的认定标准提出新的要求：相互印证、完整稳定的证据链。这次确定的证据标准，不仅是相互印证、完整的证据链，而且要求证据稳定，证据稳定主要针对言词证据。</a:t>
            </a:r>
            <a:endParaRPr lang="en-US" altLang="zh-CN" dirty="0"/>
          </a:p>
          <a:p>
            <a:pPr marL="285750" indent="-285750">
              <a:buFont typeface="Arial" panose="020B0604020202020204" pitchFamily="34" charset="0"/>
              <a:buChar char="•"/>
            </a:pPr>
            <a:r>
              <a:rPr lang="en-US" altLang="zh-CN" dirty="0"/>
              <a:t>《</a:t>
            </a:r>
            <a:r>
              <a:rPr lang="zh-CN" altLang="en-US" dirty="0"/>
              <a:t>监督执纪工作规则</a:t>
            </a:r>
            <a:r>
              <a:rPr lang="en-US" altLang="zh-CN" dirty="0"/>
              <a:t>》</a:t>
            </a:r>
            <a:r>
              <a:rPr lang="zh-CN" altLang="en-US" dirty="0"/>
              <a:t>确立的证据标准与</a:t>
            </a:r>
            <a:r>
              <a:rPr lang="en-US" altLang="zh-CN" dirty="0"/>
              <a:t>《</a:t>
            </a:r>
            <a:r>
              <a:rPr lang="zh-CN" altLang="en-US" dirty="0"/>
              <a:t>刑事诉讼法</a:t>
            </a:r>
            <a:r>
              <a:rPr lang="en-US" altLang="zh-CN" dirty="0"/>
              <a:t>》</a:t>
            </a:r>
            <a:r>
              <a:rPr lang="zh-CN" altLang="en-US" dirty="0"/>
              <a:t>第五十三条规定的证据确实、充分进行对比。</a:t>
            </a:r>
            <a:endParaRPr lang="en-US" altLang="zh-CN" dirty="0"/>
          </a:p>
          <a:p>
            <a:r>
              <a:rPr lang="en-US" altLang="zh-CN" dirty="0"/>
              <a:t>        </a:t>
            </a:r>
            <a:r>
              <a:rPr lang="zh-CN" altLang="en-US" dirty="0"/>
              <a:t>证据确实、充分，应当符合以下条件：（一）定罪量刑的事实都有证据证明；（二）据以定案的证据均经法定程序查证属实；（三）综合全案证据，对所认定事实已排除合理怀疑）。</a:t>
            </a:r>
            <a:endParaRPr lang="en-US" altLang="zh-CN" dirty="0"/>
          </a:p>
          <a:p>
            <a:r>
              <a:rPr lang="en-US" altLang="zh-CN" dirty="0"/>
              <a:t>        《</a:t>
            </a:r>
            <a:r>
              <a:rPr lang="zh-CN" altLang="en-US" dirty="0"/>
              <a:t>刑事诉讼法</a:t>
            </a:r>
            <a:r>
              <a:rPr lang="en-US" altLang="zh-CN" dirty="0"/>
              <a:t>》</a:t>
            </a:r>
            <a:r>
              <a:rPr lang="zh-CN" altLang="en-US" dirty="0"/>
              <a:t>对证据的认定标准标准更高、要求更严。</a:t>
            </a:r>
          </a:p>
        </p:txBody>
      </p:sp>
      <p:grpSp>
        <p:nvGrpSpPr>
          <p:cNvPr id="10" name="Group 6">
            <a:extLst>
              <a:ext uri="{FF2B5EF4-FFF2-40B4-BE49-F238E27FC236}">
                <a16:creationId xmlns:a16="http://schemas.microsoft.com/office/drawing/2014/main" id="{F1769B71-E116-4F00-A170-32F5977E2DE8}"/>
              </a:ext>
            </a:extLst>
          </p:cNvPr>
          <p:cNvGrpSpPr/>
          <p:nvPr/>
        </p:nvGrpSpPr>
        <p:grpSpPr>
          <a:xfrm>
            <a:off x="9003984" y="561233"/>
            <a:ext cx="2857496" cy="6056897"/>
            <a:chOff x="5095877" y="496984"/>
            <a:chExt cx="2857496" cy="6056897"/>
          </a:xfrm>
          <a:solidFill>
            <a:sysClr val="window" lastClr="FFFFFF">
              <a:lumMod val="95000"/>
            </a:sysClr>
          </a:solidFill>
        </p:grpSpPr>
        <p:sp>
          <p:nvSpPr>
            <p:cNvPr id="11" name="Parallelogram 3">
              <a:extLst>
                <a:ext uri="{FF2B5EF4-FFF2-40B4-BE49-F238E27FC236}">
                  <a16:creationId xmlns:a16="http://schemas.microsoft.com/office/drawing/2014/main" id="{92E93351-C664-4DF9-A1DC-A750A9A02E2C}"/>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8D0929E7-E107-411E-8461-6950490CA642}"/>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3" name="Parallelogram 3">
              <a:extLst>
                <a:ext uri="{FF2B5EF4-FFF2-40B4-BE49-F238E27FC236}">
                  <a16:creationId xmlns:a16="http://schemas.microsoft.com/office/drawing/2014/main" id="{292EF60E-2ED2-4485-BC2A-5D19762A3213}"/>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80683365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5" y="1914439"/>
            <a:ext cx="8559705" cy="2674620"/>
            <a:chOff x="-391085" y="1867449"/>
            <a:chExt cx="85597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91085" y="3058844"/>
              <a:ext cx="4608286" cy="646331"/>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遵循原则</a:t>
              </a: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014830" y="1867449"/>
              <a:ext cx="0" cy="2674620"/>
            </a:xfrm>
            <a:prstGeom prst="line">
              <a:avLst/>
            </a:prstGeom>
            <a:noFill/>
            <a:ln w="6350" cap="flat" cmpd="sng" algn="ctr">
              <a:solidFill>
                <a:sysClr val="windowText" lastClr="000000">
                  <a:lumMod val="65000"/>
                  <a:lumOff val="35000"/>
                </a:sysClr>
              </a:solidFill>
              <a:prstDash val="dash"/>
              <a:miter lim="800000"/>
            </a:ln>
            <a:effectLst/>
          </p:spPr>
        </p:cxnSp>
      </p:grpSp>
      <p:sp>
        <p:nvSpPr>
          <p:cNvPr id="3" name="文本框 2">
            <a:extLst>
              <a:ext uri="{FF2B5EF4-FFF2-40B4-BE49-F238E27FC236}">
                <a16:creationId xmlns:a16="http://schemas.microsoft.com/office/drawing/2014/main" id="{B17E82F0-0726-47BE-94A1-1963F49890A3}"/>
              </a:ext>
            </a:extLst>
          </p:cNvPr>
          <p:cNvSpPr txBox="1"/>
          <p:nvPr/>
        </p:nvSpPr>
        <p:spPr>
          <a:xfrm>
            <a:off x="3329077" y="1630130"/>
            <a:ext cx="8189285" cy="3477875"/>
          </a:xfrm>
          <a:prstGeom prst="rect">
            <a:avLst/>
          </a:prstGeom>
          <a:noFill/>
        </p:spPr>
        <p:txBody>
          <a:bodyPr wrap="square" rtlCol="0">
            <a:spAutoFit/>
          </a:bodyPr>
          <a:lstStyle/>
          <a:p>
            <a:r>
              <a:rPr lang="zh-CN" altLang="en-US" sz="2000" dirty="0"/>
              <a:t>第三条 监督执纪工作应当遵循以下原则：</a:t>
            </a:r>
          </a:p>
          <a:p>
            <a:r>
              <a:rPr lang="zh-CN" altLang="en-US" sz="2000" dirty="0"/>
              <a:t>　　（一）坚持以习近平同志为核心的党中央集中统一领导，牢固树立政治意识、大局意识、核心意识、看齐意识，体现监督执纪的政治性，严守政治纪律和政治规矩；</a:t>
            </a:r>
          </a:p>
          <a:p>
            <a:r>
              <a:rPr lang="zh-CN" altLang="en-US" sz="2000" dirty="0"/>
              <a:t>　　（二）坚持纪律检查工作</a:t>
            </a:r>
            <a:r>
              <a:rPr lang="zh-CN" altLang="en-US" sz="2000" dirty="0">
                <a:solidFill>
                  <a:srgbClr val="FF0000"/>
                </a:solidFill>
              </a:rPr>
              <a:t>双重领导体制</a:t>
            </a:r>
            <a:r>
              <a:rPr lang="zh-CN" altLang="en-US" sz="2000" dirty="0"/>
              <a:t>，监督执纪工作以上级纪委领导为主，线索处置、立案审查在向同级党委报告的同时必须向上级纪委报告；</a:t>
            </a:r>
          </a:p>
          <a:p>
            <a:r>
              <a:rPr lang="zh-CN" altLang="en-US" sz="2000" dirty="0"/>
              <a:t>　　（三）坚持以事实为依据，以党规党纪为准绳，把握政策、宽严相济，惩前毖后、治病救人；</a:t>
            </a:r>
          </a:p>
          <a:p>
            <a:r>
              <a:rPr lang="zh-CN" altLang="en-US" sz="2000" dirty="0"/>
              <a:t>　　（四）坚持信任不能代替监督，严格工作程序、有效管控风险点，强化对监督执纪各环节的监督制约。</a:t>
            </a:r>
          </a:p>
        </p:txBody>
      </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01</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Tree>
    <p:extLst>
      <p:ext uri="{BB962C8B-B14F-4D97-AF65-F5344CB8AC3E}">
        <p14:creationId xmlns:p14="http://schemas.microsoft.com/office/powerpoint/2010/main" val="2199301266"/>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3685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17388" y="2091690"/>
            <a:ext cx="8616885" cy="2674620"/>
            <a:chOff x="-448265" y="1987906"/>
            <a:chExt cx="861688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448265"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立案侦查</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04</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949300" y="444128"/>
            <a:ext cx="6716133" cy="6463308"/>
          </a:xfrm>
          <a:prstGeom prst="rect">
            <a:avLst/>
          </a:prstGeom>
        </p:spPr>
        <p:txBody>
          <a:bodyPr wrap="square">
            <a:spAutoFit/>
          </a:bodyPr>
          <a:lstStyle/>
          <a:p>
            <a:endParaRPr lang="zh-CN" altLang="en-US" dirty="0"/>
          </a:p>
          <a:p>
            <a:pPr marL="285750" indent="-285750">
              <a:buFont typeface="Arial" panose="020B0604020202020204" pitchFamily="34" charset="0"/>
              <a:buChar char="•"/>
            </a:pPr>
            <a:r>
              <a:rPr lang="zh-CN" altLang="en-US" dirty="0"/>
              <a:t>第三十六条 </a:t>
            </a:r>
            <a:endParaRPr lang="en-US" altLang="zh-CN" dirty="0"/>
          </a:p>
          <a:p>
            <a:r>
              <a:rPr lang="en-US" altLang="zh-CN" dirty="0"/>
              <a:t>       </a:t>
            </a:r>
            <a:r>
              <a:rPr lang="zh-CN" altLang="en-US" dirty="0"/>
              <a:t>执纪审查部门主要负责人、分管领导应当定期检查审查期间的录音录像、谈话笔录、涉案款物登记表，发现问题及时纠正并报告。</a:t>
            </a:r>
          </a:p>
          <a:p>
            <a:pPr marL="285750" indent="-285750">
              <a:buFont typeface="Arial" panose="020B0604020202020204" pitchFamily="34" charset="0"/>
              <a:buChar char="•"/>
            </a:pPr>
            <a:r>
              <a:rPr lang="zh-CN" altLang="en-US" dirty="0"/>
              <a:t>第三十七条 </a:t>
            </a:r>
            <a:endParaRPr lang="en-US" altLang="zh-CN" dirty="0"/>
          </a:p>
          <a:p>
            <a:r>
              <a:rPr lang="en-US" altLang="zh-CN" dirty="0"/>
              <a:t>       </a:t>
            </a:r>
            <a:r>
              <a:rPr lang="zh-CN" altLang="en-US" dirty="0"/>
              <a:t>查明违纪事实后，审查组应当撰写违纪事实材料，与被审查人见面，听取意见。要求被审查人在违纪事实材料上签署意见，对签署不同意见或者拒不签署意见的，审查组应当作出说明或者注明情况。</a:t>
            </a:r>
          </a:p>
          <a:p>
            <a:r>
              <a:rPr lang="zh-CN" altLang="en-US" dirty="0"/>
              <a:t>　  审查工作结束，审查组应当集体讨论，形成审查报告，列明被审查人基本情况、问题线索来源及审查依据、审查过程、主要违纪事实、被审查人的态度和认识、处理建议及党纪依据，并由审查组组长及有关人员签名。</a:t>
            </a:r>
          </a:p>
          <a:p>
            <a:r>
              <a:rPr lang="zh-CN" altLang="en-US" dirty="0"/>
              <a:t>　　对执纪审查过程中发现的重要问题和意见建议，应当形成专题报告。</a:t>
            </a:r>
          </a:p>
          <a:p>
            <a:pPr marL="285750" indent="-285750">
              <a:buFont typeface="Arial" panose="020B0604020202020204" pitchFamily="34" charset="0"/>
              <a:buChar char="•"/>
            </a:pPr>
            <a:r>
              <a:rPr lang="zh-CN" altLang="en-US" dirty="0"/>
              <a:t>第三十八条 </a:t>
            </a:r>
            <a:endParaRPr lang="en-US" altLang="zh-CN" dirty="0"/>
          </a:p>
          <a:p>
            <a:r>
              <a:rPr lang="en-US" altLang="zh-CN" dirty="0"/>
              <a:t>       </a:t>
            </a:r>
            <a:r>
              <a:rPr lang="zh-CN" altLang="en-US" dirty="0"/>
              <a:t>审查报告以及忏悔反思材料、违纪事实材料、涉案款物报告，应当报纪检机关主要负责人批准，连同全部证据和程序材料，依照规定移送审理。</a:t>
            </a:r>
            <a:endParaRPr lang="en-US" altLang="zh-CN" dirty="0"/>
          </a:p>
          <a:p>
            <a:r>
              <a:rPr lang="en-US" altLang="zh-CN" dirty="0"/>
              <a:t>       </a:t>
            </a:r>
            <a:r>
              <a:rPr lang="zh-CN" altLang="en-US" dirty="0"/>
              <a:t>审查全过程形成的材料应当案结卷成、事毕归档。</a:t>
            </a:r>
          </a:p>
          <a:p>
            <a:endParaRPr lang="zh-CN" altLang="en-US" dirty="0"/>
          </a:p>
          <a:p>
            <a:r>
              <a:rPr lang="zh-CN" altLang="en-US" dirty="0"/>
              <a:t>　</a:t>
            </a:r>
          </a:p>
        </p:txBody>
      </p:sp>
    </p:spTree>
    <p:extLst>
      <p:ext uri="{BB962C8B-B14F-4D97-AF65-F5344CB8AC3E}">
        <p14:creationId xmlns:p14="http://schemas.microsoft.com/office/powerpoint/2010/main" val="1219728302"/>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4893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第三条 监督执纪工作应当遵循以下原则：</a:t>
            </a:r>
          </a:p>
          <a:p>
            <a:pPr lvl="0" algn="ctr">
              <a:defRPr/>
            </a:pPr>
            <a:r>
              <a:rPr lang="zh-CN" altLang="en-US">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a:solidFill>
                  <a:prstClr val="white"/>
                </a:solidFill>
                <a:cs typeface="+mn-ea"/>
                <a:sym typeface="+mn-lt"/>
              </a:rPr>
              <a:t>　　（三）坚持以事实为依据，以党规党纪为准绳，把握政策、宽严相济，惩前毖后、治病救人；</a:t>
            </a:r>
          </a:p>
          <a:p>
            <a:pPr lvl="0" algn="ctr">
              <a:defRPr/>
            </a:pPr>
            <a:r>
              <a:rPr lang="zh-CN" altLang="en-US">
                <a:solidFill>
                  <a:prstClr val="white"/>
                </a:solidFill>
                <a:cs typeface="+mn-ea"/>
                <a:sym typeface="+mn-lt"/>
              </a:rPr>
              <a:t>　　（四）坚持信任不能代替监督，严格工作程序、有效管控风险点，强化对监督执纪各环节的监督制约。</a:t>
            </a:r>
            <a:endParaRPr lang="zh-CN" altLang="en-US" dirty="0">
              <a:solidFill>
                <a:prstClr val="white"/>
              </a:solidFill>
              <a:cs typeface="+mn-ea"/>
              <a:sym typeface="+mn-lt"/>
            </a:endParaRP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6" y="1938343"/>
            <a:ext cx="8897873" cy="2674620"/>
            <a:chOff x="-729253" y="1834559"/>
            <a:chExt cx="8897873"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729253" y="3039185"/>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审理</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2467251" y="1834559"/>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05</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271151" y="788478"/>
            <a:ext cx="8133289" cy="5909310"/>
          </a:xfrm>
          <a:prstGeom prst="rect">
            <a:avLst/>
          </a:prstGeom>
        </p:spPr>
        <p:txBody>
          <a:bodyPr wrap="square">
            <a:spAutoFit/>
          </a:bodyPr>
          <a:lstStyle/>
          <a:p>
            <a:r>
              <a:rPr lang="zh-CN" altLang="en-US" dirty="0"/>
              <a:t>第四十条 审理工作按照以下程序进行：</a:t>
            </a:r>
          </a:p>
          <a:p>
            <a:r>
              <a:rPr lang="zh-CN" altLang="en-US" dirty="0"/>
              <a:t>　　（一）案件审理部门收到审查报告后，应当成立由</a:t>
            </a:r>
            <a:r>
              <a:rPr lang="en-US" altLang="zh-CN" dirty="0">
                <a:solidFill>
                  <a:srgbClr val="FF0000"/>
                </a:solidFill>
              </a:rPr>
              <a:t>2</a:t>
            </a:r>
            <a:r>
              <a:rPr lang="zh-CN" altLang="en-US" dirty="0">
                <a:solidFill>
                  <a:srgbClr val="FF0000"/>
                </a:solidFill>
              </a:rPr>
              <a:t>人以上</a:t>
            </a:r>
            <a:r>
              <a:rPr lang="zh-CN" altLang="en-US" dirty="0"/>
              <a:t>组成的审理组，全面审理案卷材料，提出审理意见。</a:t>
            </a:r>
          </a:p>
          <a:p>
            <a:r>
              <a:rPr lang="zh-CN" altLang="en-US" dirty="0"/>
              <a:t>　　（二）对于重大、复杂、疑难案件，执纪审查部门已查清主要违纪事实并提出倾向性意见的；或者对违纪行为性质认定分歧较大的，经批准可提前介入审理。</a:t>
            </a:r>
          </a:p>
          <a:p>
            <a:r>
              <a:rPr lang="zh-CN" altLang="en-US" dirty="0"/>
              <a:t>　　（三）坚持集体审议，在民主讨论基础上形成处理意见；对争议较大的应当及时报告，形成一致意见后再作出决定。审理部门应当根据案件审理情况与被审查人谈话，核对违纪事实，听取辩解意见，了解有关情况。</a:t>
            </a:r>
          </a:p>
          <a:p>
            <a:r>
              <a:rPr lang="zh-CN" altLang="en-US" dirty="0"/>
              <a:t>　　（四）对主要事实不清、证据不足的，经纪检机关主要负责人批准，退回执纪审查部门重新调查；需要补充完善证据的，经纪检机关相关负责人批准，可以退回执纪审查部门补证。</a:t>
            </a:r>
          </a:p>
          <a:p>
            <a:r>
              <a:rPr lang="zh-CN" altLang="en-US" dirty="0"/>
              <a:t>　　（五）审理工作结束后形成审理报告，列明被审查人基本情况、线索来源、违纪事实、涉案款物、审查部门意见、审理意见。审理报告应当体现党内审查特色，依据</a:t>
            </a:r>
            <a:r>
              <a:rPr lang="en-US" altLang="zh-CN" dirty="0"/>
              <a:t>《</a:t>
            </a:r>
            <a:r>
              <a:rPr lang="zh-CN" altLang="en-US" dirty="0"/>
              <a:t>中国共产党纪律处分条例</a:t>
            </a:r>
            <a:r>
              <a:rPr lang="en-US" altLang="zh-CN" dirty="0"/>
              <a:t>》</a:t>
            </a:r>
            <a:r>
              <a:rPr lang="zh-CN" altLang="en-US" dirty="0"/>
              <a:t>认定违纪事实性质，分析被审查人违反党章、背离党的性质宗旨的错误本质，反映其态度、认识及思想转变过程。</a:t>
            </a:r>
          </a:p>
          <a:p>
            <a:r>
              <a:rPr lang="zh-CN" altLang="en-US" dirty="0"/>
              <a:t>　　对给予同级党委委员、候补委员，同级纪委委员纪律处分的，在同级党委审议前，应当同上级纪委沟通，形成处理意见。</a:t>
            </a:r>
          </a:p>
          <a:p>
            <a:r>
              <a:rPr lang="zh-CN" altLang="en-US" dirty="0"/>
              <a:t>　　审理工作应当自受理之日起</a:t>
            </a:r>
            <a:r>
              <a:rPr lang="en-US" altLang="zh-CN" dirty="0">
                <a:solidFill>
                  <a:srgbClr val="FF0000"/>
                </a:solidFill>
              </a:rPr>
              <a:t>30</a:t>
            </a:r>
            <a:r>
              <a:rPr lang="zh-CN" altLang="en-US" dirty="0">
                <a:solidFill>
                  <a:srgbClr val="FF0000"/>
                </a:solidFill>
              </a:rPr>
              <a:t>日</a:t>
            </a:r>
            <a:r>
              <a:rPr lang="zh-CN" altLang="en-US" dirty="0"/>
              <a:t>内完成，重大复杂案件经批准可适当延长。</a:t>
            </a:r>
          </a:p>
          <a:p>
            <a:endParaRPr lang="zh-CN" altLang="zh-CN" dirty="0"/>
          </a:p>
          <a:p>
            <a:endParaRPr lang="zh-CN" altLang="en-US" dirty="0"/>
          </a:p>
        </p:txBody>
      </p:sp>
    </p:spTree>
    <p:extLst>
      <p:ext uri="{BB962C8B-B14F-4D97-AF65-F5344CB8AC3E}">
        <p14:creationId xmlns:p14="http://schemas.microsoft.com/office/powerpoint/2010/main" val="2927652890"/>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3685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6" y="2091690"/>
            <a:ext cx="8897873" cy="2674620"/>
            <a:chOff x="-729253" y="1987906"/>
            <a:chExt cx="8897873"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729253" y="2980324"/>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审理</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05</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949300" y="946097"/>
            <a:ext cx="6716133" cy="5355312"/>
          </a:xfrm>
          <a:prstGeom prst="rect">
            <a:avLst/>
          </a:prstGeom>
        </p:spPr>
        <p:txBody>
          <a:bodyPr wrap="square">
            <a:spAutoFit/>
          </a:bodyPr>
          <a:lstStyle/>
          <a:p>
            <a:pPr marL="285750" indent="-285750">
              <a:buFont typeface="Arial" panose="020B0604020202020204" pitchFamily="34" charset="0"/>
              <a:buChar char="•"/>
            </a:pPr>
            <a:r>
              <a:rPr lang="zh-CN" altLang="en-US" dirty="0"/>
              <a:t>第四十三条 </a:t>
            </a:r>
            <a:endParaRPr lang="en-US" altLang="zh-CN" dirty="0"/>
          </a:p>
          <a:p>
            <a:r>
              <a:rPr lang="en-US" altLang="zh-CN" dirty="0"/>
              <a:t>        </a:t>
            </a:r>
            <a:r>
              <a:rPr lang="zh-CN" altLang="en-US" dirty="0"/>
              <a:t>对被审查人违纪所得款物，应当依规依纪予以没收、追缴、责令退赔或者登记上交。</a:t>
            </a:r>
          </a:p>
          <a:p>
            <a:r>
              <a:rPr lang="zh-CN" altLang="en-US" dirty="0"/>
              <a:t>         对涉嫌犯罪所得款物，应当随案移送司法机关。</a:t>
            </a:r>
          </a:p>
          <a:p>
            <a:r>
              <a:rPr lang="zh-CN" altLang="en-US" dirty="0"/>
              <a:t>         对经认定不属于违纪所得的，应当在案件审结后依纪依法予以返还，办理签收手续。</a:t>
            </a:r>
            <a:endParaRPr lang="en-US" altLang="zh-CN" dirty="0"/>
          </a:p>
          <a:p>
            <a:endParaRPr lang="zh-CN" altLang="en-US" dirty="0"/>
          </a:p>
          <a:p>
            <a:pPr marL="285750" indent="-285750">
              <a:buFont typeface="Arial" panose="020B0604020202020204" pitchFamily="34" charset="0"/>
              <a:buChar char="•"/>
            </a:pPr>
            <a:r>
              <a:rPr lang="zh-CN" altLang="en-US" dirty="0"/>
              <a:t>第四十四条 </a:t>
            </a:r>
            <a:endParaRPr lang="en-US" altLang="zh-CN" dirty="0"/>
          </a:p>
          <a:p>
            <a:r>
              <a:rPr lang="en-US" altLang="zh-CN" dirty="0"/>
              <a:t>       </a:t>
            </a:r>
            <a:r>
              <a:rPr lang="zh-CN" altLang="en-US" dirty="0"/>
              <a:t>对不服处分决定的申诉，应当由批准处分的党委或者纪检机关受理；需要复议复查的，由纪检机关相关负责人批准后受理。</a:t>
            </a:r>
          </a:p>
          <a:p>
            <a:r>
              <a:rPr lang="zh-CN" altLang="en-US" dirty="0"/>
              <a:t>       申诉办理部门成立复查组，调阅原案案卷，必要时可以调查取证，经集体研究后，提出办理意见，报纪检机关相关负责人批准或者纪委常委会会议研究决定，作出复议复查决定。决定应当告知申诉人，抄送相关单位，并在一定范围内宣布。</a:t>
            </a:r>
          </a:p>
          <a:p>
            <a:r>
              <a:rPr lang="zh-CN" altLang="en-US" dirty="0"/>
              <a:t>        坚持复议复查与审查审理分离，原案审查、审理人员不得参与复议复查。</a:t>
            </a:r>
            <a:endParaRPr lang="en-US" altLang="zh-CN" dirty="0"/>
          </a:p>
          <a:p>
            <a:r>
              <a:rPr lang="en-US" altLang="zh-CN" dirty="0"/>
              <a:t>         </a:t>
            </a:r>
            <a:r>
              <a:rPr lang="zh-CN" altLang="en-US" dirty="0"/>
              <a:t>复议复查工作应当在</a:t>
            </a:r>
            <a:r>
              <a:rPr lang="en-US" altLang="zh-CN" dirty="0">
                <a:solidFill>
                  <a:srgbClr val="FF0000"/>
                </a:solidFill>
              </a:rPr>
              <a:t>90</a:t>
            </a:r>
            <a:r>
              <a:rPr lang="zh-CN" altLang="en-US" dirty="0">
                <a:solidFill>
                  <a:srgbClr val="FF0000"/>
                </a:solidFill>
              </a:rPr>
              <a:t>日内</a:t>
            </a:r>
            <a:r>
              <a:rPr lang="zh-CN" altLang="en-US" dirty="0"/>
              <a:t>办结。</a:t>
            </a:r>
          </a:p>
          <a:p>
            <a:endParaRPr lang="zh-CN" altLang="en-US" dirty="0"/>
          </a:p>
          <a:p>
            <a:r>
              <a:rPr lang="zh-CN" altLang="en-US" dirty="0"/>
              <a:t>　</a:t>
            </a:r>
          </a:p>
        </p:txBody>
      </p:sp>
    </p:spTree>
    <p:extLst>
      <p:ext uri="{BB962C8B-B14F-4D97-AF65-F5344CB8AC3E}">
        <p14:creationId xmlns:p14="http://schemas.microsoft.com/office/powerpoint/2010/main" val="2694378235"/>
      </p:ext>
    </p:extLst>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5908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a:solidFill>
                  <a:prstClr val="white"/>
                </a:solidFill>
                <a:cs typeface="+mn-ea"/>
                <a:sym typeface="+mn-lt"/>
              </a:rPr>
              <a:t>不再提“双规”</a:t>
            </a: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3" name="组合 2">
            <a:extLst>
              <a:ext uri="{FF2B5EF4-FFF2-40B4-BE49-F238E27FC236}">
                <a16:creationId xmlns:a16="http://schemas.microsoft.com/office/drawing/2014/main" id="{835E8E2A-139A-46FB-A263-D362B5A675F2}"/>
              </a:ext>
            </a:extLst>
          </p:cNvPr>
          <p:cNvGrpSpPr/>
          <p:nvPr/>
        </p:nvGrpSpPr>
        <p:grpSpPr>
          <a:xfrm>
            <a:off x="677112" y="473443"/>
            <a:ext cx="4335748" cy="1112540"/>
            <a:chOff x="677112" y="473443"/>
            <a:chExt cx="4335748" cy="1112540"/>
          </a:xfrm>
        </p:grpSpPr>
        <p:sp>
          <p:nvSpPr>
            <p:cNvPr id="4" name="Subtitle 2">
              <a:extLst>
                <a:ext uri="{FF2B5EF4-FFF2-40B4-BE49-F238E27FC236}">
                  <a16:creationId xmlns:a16="http://schemas.microsoft.com/office/drawing/2014/main" id="{9F3F92BE-80B1-4DA9-BFF4-2DA9989FC47D}"/>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审理</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DD23AF5C-9025-47E6-9B56-96953841683D}"/>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ea typeface="Lato Light" panose="020F0502020204030203" pitchFamily="34" charset="0"/>
                  <a:cs typeface="Lato Light" panose="020F0502020204030203" pitchFamily="34" charset="0"/>
                </a:rPr>
                <a:t>不再提“双规”</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文本框 1">
            <a:extLst>
              <a:ext uri="{FF2B5EF4-FFF2-40B4-BE49-F238E27FC236}">
                <a16:creationId xmlns:a16="http://schemas.microsoft.com/office/drawing/2014/main" id="{62979190-685D-480B-AFBB-B697ED7FDE0F}"/>
              </a:ext>
            </a:extLst>
          </p:cNvPr>
          <p:cNvSpPr txBox="1"/>
          <p:nvPr/>
        </p:nvSpPr>
        <p:spPr>
          <a:xfrm>
            <a:off x="1056386" y="1559701"/>
            <a:ext cx="10415353" cy="4801314"/>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按照此前条例规定，纪检机关在“调查”的过程中，凡是知道案件情况的组织、个人都有提供证据的义务，调查组可以要求有关人员在规定的时间、地点就案件所涉及的问题作出说明。也就是通常所说的“双规”。</a:t>
            </a:r>
            <a:endParaRPr lang="en-US" altLang="zh-CN" dirty="0"/>
          </a:p>
          <a:p>
            <a:pPr marL="285750" indent="-285750">
              <a:buFont typeface="Arial" panose="020B0604020202020204" pitchFamily="34" charset="0"/>
              <a:buChar char="•"/>
            </a:pPr>
            <a:r>
              <a:rPr lang="en-US" altLang="zh-CN" dirty="0"/>
              <a:t>《</a:t>
            </a:r>
            <a:r>
              <a:rPr lang="zh-CN" altLang="en-US" dirty="0"/>
              <a:t>监督执纪工作规则</a:t>
            </a:r>
            <a:r>
              <a:rPr lang="en-US" altLang="zh-CN" dirty="0"/>
              <a:t>》</a:t>
            </a:r>
            <a:r>
              <a:rPr lang="zh-CN" altLang="en-US" dirty="0"/>
              <a:t>并未出现与“双规”相关的表述。</a:t>
            </a:r>
            <a:endParaRPr lang="en-US" altLang="zh-CN" dirty="0"/>
          </a:p>
          <a:p>
            <a:r>
              <a:rPr lang="en-US" altLang="zh-CN" dirty="0"/>
              <a:t>       《</a:t>
            </a:r>
            <a:r>
              <a:rPr lang="zh-CN" altLang="en-US" dirty="0"/>
              <a:t>监督执纪工作规则</a:t>
            </a:r>
            <a:r>
              <a:rPr lang="en-US" altLang="zh-CN" dirty="0"/>
              <a:t>》</a:t>
            </a:r>
            <a:r>
              <a:rPr lang="zh-CN" altLang="en-US" dirty="0"/>
              <a:t>第二十八条第二款规定，“审查时间不得超过</a:t>
            </a:r>
            <a:r>
              <a:rPr lang="en-US" altLang="zh-CN" dirty="0"/>
              <a:t>90</a:t>
            </a:r>
            <a:r>
              <a:rPr lang="zh-CN" altLang="en-US" dirty="0"/>
              <a:t>日。在特殊情况下，                经上一级纪检机关批准，可以延长一次，延长时间不得超过</a:t>
            </a:r>
            <a:r>
              <a:rPr lang="en-US" altLang="zh-CN" dirty="0"/>
              <a:t>90</a:t>
            </a:r>
            <a:r>
              <a:rPr lang="zh-CN" altLang="en-US" dirty="0"/>
              <a:t>日。”这里的审查时间，既包括对事（违纪事实）的审查、也包括对人的审查。  </a:t>
            </a:r>
          </a:p>
          <a:p>
            <a:r>
              <a:rPr lang="en-US" altLang="zh-CN" dirty="0"/>
              <a:t>       《</a:t>
            </a:r>
            <a:r>
              <a:rPr lang="zh-CN" altLang="en-US" dirty="0"/>
              <a:t>监督执纪工作规则</a:t>
            </a:r>
            <a:r>
              <a:rPr lang="en-US" altLang="zh-CN" dirty="0"/>
              <a:t>》</a:t>
            </a:r>
            <a:r>
              <a:rPr lang="zh-CN" altLang="en-US" dirty="0"/>
              <a:t>第三十条第三款“审查应当充分听取被审查人陈述，保障其饮食、休息，提供医疗服务。严格禁止使用违反党章党规党纪和国家法律的手段，严禁侮辱、打骂、虐待、体罚或者变相体罚。”</a:t>
            </a:r>
          </a:p>
          <a:p>
            <a:r>
              <a:rPr lang="en-US" altLang="zh-CN" dirty="0"/>
              <a:t>       《</a:t>
            </a:r>
            <a:r>
              <a:rPr lang="zh-CN" altLang="en-US" dirty="0"/>
              <a:t>监督执纪工作规则</a:t>
            </a:r>
            <a:r>
              <a:rPr lang="en-US" altLang="zh-CN" dirty="0"/>
              <a:t>》</a:t>
            </a:r>
            <a:r>
              <a:rPr lang="zh-CN" altLang="en-US" dirty="0"/>
              <a:t>第三十五条：“未经批准并办理相关手续，不得将被审查人或者其他谈话调查对象带离规定的谈话场所，不得在未配置监控设备的场所进行审查谈话或者重要的调查谈话，不得在谈话期间关闭录音录像设备。”</a:t>
            </a:r>
          </a:p>
          <a:p>
            <a:r>
              <a:rPr lang="zh-CN" altLang="en-US" dirty="0"/>
              <a:t>          这三条“对人对事的审查时间不得超过</a:t>
            </a:r>
            <a:r>
              <a:rPr lang="en-US" altLang="zh-CN" dirty="0"/>
              <a:t>90</a:t>
            </a:r>
            <a:r>
              <a:rPr lang="zh-CN" altLang="en-US" dirty="0"/>
              <a:t>日”“保障其饮食、休息”“不准带离规定的谈话场所”，可推知没有取消“两规”，</a:t>
            </a:r>
            <a:r>
              <a:rPr lang="en-US" altLang="zh-CN" dirty="0"/>
              <a:t>《</a:t>
            </a:r>
            <a:r>
              <a:rPr lang="zh-CN" altLang="en-US" dirty="0"/>
              <a:t>监督执纪工作规则</a:t>
            </a:r>
            <a:r>
              <a:rPr lang="en-US" altLang="zh-CN" dirty="0"/>
              <a:t>》</a:t>
            </a:r>
            <a:r>
              <a:rPr lang="zh-CN" altLang="en-US" dirty="0"/>
              <a:t>对“两规”的适用再次进行严格规范。</a:t>
            </a:r>
          </a:p>
          <a:p>
            <a:endParaRPr lang="en-US" altLang="zh-CN" dirty="0"/>
          </a:p>
          <a:p>
            <a:endParaRPr lang="zh-CN" altLang="en-US" dirty="0"/>
          </a:p>
        </p:txBody>
      </p:sp>
    </p:spTree>
    <p:extLst>
      <p:ext uri="{BB962C8B-B14F-4D97-AF65-F5344CB8AC3E}">
        <p14:creationId xmlns:p14="http://schemas.microsoft.com/office/powerpoint/2010/main" val="3009442921"/>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52225"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6" y="2091690"/>
            <a:ext cx="8897873" cy="2674620"/>
            <a:chOff x="-729253" y="1987906"/>
            <a:chExt cx="8897873"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729253" y="3109063"/>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监督管理</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06</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4009488" y="1058021"/>
            <a:ext cx="6223750" cy="5078313"/>
          </a:xfrm>
          <a:prstGeom prst="rect">
            <a:avLst/>
          </a:prstGeom>
        </p:spPr>
        <p:txBody>
          <a:bodyPr wrap="square">
            <a:spAutoFit/>
          </a:bodyPr>
          <a:lstStyle/>
          <a:p>
            <a:pPr marL="285750" indent="-285750">
              <a:buFont typeface="Arial" panose="020B0604020202020204" pitchFamily="34" charset="0"/>
              <a:buChar char="•"/>
            </a:pPr>
            <a:r>
              <a:rPr lang="zh-CN" altLang="en-US" dirty="0"/>
              <a:t>第四十六条 </a:t>
            </a:r>
            <a:endParaRPr lang="en-US" altLang="zh-CN" dirty="0"/>
          </a:p>
          <a:p>
            <a:r>
              <a:rPr lang="en-US" altLang="zh-CN" dirty="0"/>
              <a:t>           </a:t>
            </a:r>
            <a:r>
              <a:rPr lang="zh-CN" altLang="en-US" dirty="0"/>
              <a:t>对纪检干部打听案情、过问案件、说情干预的，受请托人应当向审查组组长、执纪审查部门主要负责人报告并登记备案。</a:t>
            </a:r>
          </a:p>
          <a:p>
            <a:r>
              <a:rPr lang="zh-CN" altLang="en-US" dirty="0"/>
              <a:t>　　发现审查组成员未经批准接触被审查人、涉案人员及其特定关系人，或者存在交往情形的，应当及时向审查组组长、执纪审查部门主要负责人直至纪检机关主要负责人报告并登记备案。</a:t>
            </a:r>
            <a:endParaRPr lang="en-US" altLang="zh-CN" dirty="0"/>
          </a:p>
          <a:p>
            <a:endParaRPr lang="zh-CN" altLang="en-US" dirty="0"/>
          </a:p>
          <a:p>
            <a:pPr marL="285750" indent="-285750">
              <a:buFont typeface="Arial" panose="020B0604020202020204" pitchFamily="34" charset="0"/>
              <a:buChar char="•"/>
            </a:pPr>
            <a:r>
              <a:rPr lang="zh-CN" altLang="en-US" dirty="0"/>
              <a:t>第四十七条 </a:t>
            </a:r>
            <a:endParaRPr lang="en-US" altLang="zh-CN" dirty="0"/>
          </a:p>
          <a:p>
            <a:r>
              <a:rPr lang="en-US" altLang="zh-CN" dirty="0"/>
              <a:t>           </a:t>
            </a:r>
            <a:r>
              <a:rPr lang="zh-CN" altLang="en-US" dirty="0"/>
              <a:t>严格执行回避制度。审查审理人员是被审查人或者检举人近亲属、主要证人、利害关系人，或者存在其他可能影响公正审查审理情形的，不得参与相关审查审理工作，应当主动申请回避，被审查人、检举人及其他有关人员也有权要求其回避。选用借调人员、看护人员、审查场所，应当严格执行回避制度。</a:t>
            </a:r>
          </a:p>
          <a:p>
            <a:endParaRPr lang="zh-CN" altLang="zh-CN" dirty="0"/>
          </a:p>
          <a:p>
            <a:endParaRPr lang="zh-CN" altLang="en-US" dirty="0"/>
          </a:p>
        </p:txBody>
      </p:sp>
    </p:spTree>
    <p:extLst>
      <p:ext uri="{BB962C8B-B14F-4D97-AF65-F5344CB8AC3E}">
        <p14:creationId xmlns:p14="http://schemas.microsoft.com/office/powerpoint/2010/main" val="925303702"/>
      </p:ext>
    </p:extLst>
  </p:cSld>
  <p:clrMapOvr>
    <a:masterClrMapping/>
  </p:clrMapOvr>
  <p:transition spd="slow">
    <p:push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636857"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marL="285750" lvl="0" indent="-285750" algn="ctr">
              <a:buFont typeface="Arial" panose="020B0604020202020204" pitchFamily="34" charset="0"/>
              <a:buChar cha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6" y="2091690"/>
            <a:ext cx="8897873" cy="2674620"/>
            <a:chOff x="-729253" y="1987906"/>
            <a:chExt cx="8897873"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729253" y="2927319"/>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监督管理</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393010" y="198790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06</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949300" y="1122161"/>
            <a:ext cx="6716133" cy="4801314"/>
          </a:xfrm>
          <a:prstGeom prst="rect">
            <a:avLst/>
          </a:prstGeom>
        </p:spPr>
        <p:txBody>
          <a:bodyPr wrap="square">
            <a:spAutoFit/>
          </a:bodyPr>
          <a:lstStyle/>
          <a:p>
            <a:endParaRPr lang="zh-CN" altLang="en-US" dirty="0"/>
          </a:p>
          <a:p>
            <a:pPr marL="285750" indent="-285750">
              <a:buFont typeface="Arial" panose="020B0604020202020204" pitchFamily="34" charset="0"/>
              <a:buChar char="•"/>
            </a:pPr>
            <a:r>
              <a:rPr lang="zh-CN" altLang="en-US" dirty="0"/>
              <a:t>第四十八条 </a:t>
            </a:r>
            <a:endParaRPr lang="en-US" altLang="zh-CN" dirty="0"/>
          </a:p>
          <a:p>
            <a:r>
              <a:rPr lang="en-US" altLang="zh-CN" dirty="0"/>
              <a:t>           </a:t>
            </a:r>
            <a:r>
              <a:rPr lang="zh-CN" altLang="en-US" dirty="0"/>
              <a:t>审查组需要借调人员的，一般应从审查人才库抽选，由纪检机关组织部门办理手续，实行一案一借，不得连续多次借调。加强对借调人员的管理监督，借调结束后由审查组写出鉴定。借调单位和领导干部不得干预借调人员岗位调整、职务晋升等事项。</a:t>
            </a:r>
            <a:endParaRPr lang="en-US" altLang="zh-CN" dirty="0"/>
          </a:p>
          <a:p>
            <a:endParaRPr lang="zh-CN" altLang="en-US" dirty="0"/>
          </a:p>
          <a:p>
            <a:pPr marL="285750" indent="-285750">
              <a:buFont typeface="Arial" panose="020B0604020202020204" pitchFamily="34" charset="0"/>
              <a:buChar char="•"/>
            </a:pPr>
            <a:r>
              <a:rPr lang="zh-CN" altLang="en-US" dirty="0"/>
              <a:t>第四十九条 </a:t>
            </a:r>
            <a:endParaRPr lang="en-US" altLang="zh-CN" dirty="0"/>
          </a:p>
          <a:p>
            <a:r>
              <a:rPr lang="en-US" altLang="zh-CN" dirty="0"/>
              <a:t>            </a:t>
            </a:r>
            <a:r>
              <a:rPr lang="zh-CN" altLang="en-US" dirty="0"/>
              <a:t>严格执行保密制度，控制审查工作事项知悉范围和时间，不准私自留存、隐匿、查阅、摘抄、复制、携带问题线索和涉案资料，严禁泄露审查工作情况。</a:t>
            </a:r>
          </a:p>
          <a:p>
            <a:r>
              <a:rPr lang="zh-CN" altLang="en-US" dirty="0"/>
              <a:t>　　审查组成员工作期间，应当使用专用手机、电脑、电子设备和存储介质，实行编号管理，审查工作结束后收回检查。</a:t>
            </a:r>
          </a:p>
          <a:p>
            <a:r>
              <a:rPr lang="zh-CN" altLang="en-US" dirty="0"/>
              <a:t>　　汇报案情、传递审查材料应当使用加密设施，携带案卷材料应当专人专车、卷不离身。</a:t>
            </a:r>
          </a:p>
          <a:p>
            <a:endParaRPr lang="zh-CN" altLang="en-US" dirty="0"/>
          </a:p>
          <a:p>
            <a:r>
              <a:rPr lang="zh-CN" altLang="en-US" dirty="0"/>
              <a:t>　</a:t>
            </a:r>
          </a:p>
        </p:txBody>
      </p:sp>
    </p:spTree>
    <p:extLst>
      <p:ext uri="{BB962C8B-B14F-4D97-AF65-F5344CB8AC3E}">
        <p14:creationId xmlns:p14="http://schemas.microsoft.com/office/powerpoint/2010/main" val="3945908815"/>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6" y="1912922"/>
            <a:ext cx="9446544" cy="2674620"/>
            <a:chOff x="-1277924" y="1826176"/>
            <a:chExt cx="9446544"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1277924" y="2959908"/>
              <a:ext cx="4608286" cy="1200329"/>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监督管理</a:t>
              </a:r>
            </a:p>
            <a:p>
              <a:pPr algn="ctr"/>
              <a:endParaRPr lang="zh-CN" altLang="en-US" sz="3600" b="1" dirty="0">
                <a:solidFill>
                  <a:schemeClr val="tx1">
                    <a:lumMod val="65000"/>
                    <a:lumOff val="35000"/>
                  </a:schemeClr>
                </a:solidFill>
                <a:cs typeface="+mn-ea"/>
                <a:sym typeface="+mn-lt"/>
              </a:endParaRP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2516762" y="1826176"/>
              <a:ext cx="0" cy="2674620"/>
            </a:xfrm>
            <a:prstGeom prst="line">
              <a:avLst/>
            </a:prstGeom>
            <a:noFill/>
            <a:ln w="6350" cap="flat" cmpd="sng" algn="ctr">
              <a:solidFill>
                <a:sysClr val="windowText" lastClr="000000">
                  <a:lumMod val="65000"/>
                  <a:lumOff val="35000"/>
                </a:sysClr>
              </a:solidFill>
              <a:prstDash val="dash"/>
              <a:miter lim="800000"/>
            </a:ln>
            <a:effectLst/>
          </p:spPr>
        </p:cxnSp>
      </p:gr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06</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
        <p:nvSpPr>
          <p:cNvPr id="13" name="矩形 12">
            <a:extLst>
              <a:ext uri="{FF2B5EF4-FFF2-40B4-BE49-F238E27FC236}">
                <a16:creationId xmlns:a16="http://schemas.microsoft.com/office/drawing/2014/main" id="{6AE4B10D-65C4-490A-AB73-916E4CE7E9E7}"/>
              </a:ext>
            </a:extLst>
          </p:cNvPr>
          <p:cNvSpPr/>
          <p:nvPr/>
        </p:nvSpPr>
        <p:spPr>
          <a:xfrm>
            <a:off x="3684199" y="2511568"/>
            <a:ext cx="6572984" cy="1477328"/>
          </a:xfrm>
          <a:prstGeom prst="rect">
            <a:avLst/>
          </a:prstGeom>
        </p:spPr>
        <p:txBody>
          <a:bodyPr wrap="square">
            <a:spAutoFit/>
          </a:bodyPr>
          <a:lstStyle/>
          <a:p>
            <a:r>
              <a:rPr lang="zh-CN" altLang="en-US" dirty="0"/>
              <a:t>第五十四条 </a:t>
            </a:r>
            <a:endParaRPr lang="en-US" altLang="zh-CN" dirty="0"/>
          </a:p>
          <a:p>
            <a:r>
              <a:rPr lang="en-US" altLang="zh-CN" dirty="0"/>
              <a:t>     </a:t>
            </a:r>
            <a:r>
              <a:rPr lang="zh-CN" altLang="en-US" dirty="0"/>
              <a:t>开展“一案双查”，对审查结束后发现立案依据不充分或者失实，案件处置出现重大失误，纪检干部严重违纪的，既追究直接责任，还应当严肃追究有关领导人员责任。</a:t>
            </a:r>
            <a:endParaRPr lang="zh-CN" altLang="zh-CN" dirty="0"/>
          </a:p>
          <a:p>
            <a:endParaRPr lang="zh-CN" altLang="en-US" dirty="0"/>
          </a:p>
        </p:txBody>
      </p:sp>
    </p:spTree>
    <p:extLst>
      <p:ext uri="{BB962C8B-B14F-4D97-AF65-F5344CB8AC3E}">
        <p14:creationId xmlns:p14="http://schemas.microsoft.com/office/powerpoint/2010/main" val="1968733263"/>
      </p:ext>
    </p:extLst>
  </p:cSld>
  <p:clrMapOvr>
    <a:masterClrMapping/>
  </p:clrMapOvr>
  <p:transition spd="slow">
    <p:push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535688" y="279454"/>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2" name="文本框 1">
            <a:extLst>
              <a:ext uri="{FF2B5EF4-FFF2-40B4-BE49-F238E27FC236}">
                <a16:creationId xmlns:a16="http://schemas.microsoft.com/office/drawing/2014/main" id="{4DACEB6D-93DB-4405-8EEC-D0F1A27D6993}"/>
              </a:ext>
            </a:extLst>
          </p:cNvPr>
          <p:cNvSpPr txBox="1"/>
          <p:nvPr/>
        </p:nvSpPr>
        <p:spPr>
          <a:xfrm>
            <a:off x="982492" y="1702133"/>
            <a:ext cx="8309175" cy="3970318"/>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  在监督执纪实践中，有的纪检干部执纪违纪，打探消息、跑风漏气、说情抹案，造成了严重后果和恶劣影响。规则第四十六条对此作出明确规定，对纪检干部打听案情、过问案件、说情干预的，受请托人应当向审查组组长、执纪审查部门主要负责人报告并登记备案。发现审查组成员未经批准接触被审查人、涉案人员及其特定关系人，或者存在交往情形的，应当及时向审查组组长、执纪审查部门主要负责人直至纪检机关主要负责人报告并登记备案。</a:t>
            </a:r>
            <a:endParaRPr lang="en-US" altLang="zh-CN" dirty="0"/>
          </a:p>
          <a:p>
            <a:pPr marL="285750" indent="-285750">
              <a:buFont typeface="Arial" panose="020B0604020202020204" pitchFamily="34" charset="0"/>
              <a:buChar char="•"/>
            </a:pPr>
            <a:r>
              <a:rPr lang="en-US" altLang="zh-CN" dirty="0"/>
              <a:t>《</a:t>
            </a:r>
            <a:r>
              <a:rPr lang="zh-CN" altLang="en-US" dirty="0"/>
              <a:t>规则</a:t>
            </a:r>
            <a:r>
              <a:rPr lang="en-US" altLang="zh-CN" dirty="0"/>
              <a:t>》</a:t>
            </a:r>
            <a:r>
              <a:rPr lang="zh-CN" altLang="en-US" dirty="0"/>
              <a:t>将 纪检干部打听案情、过问案件、说情干预报告登记的环节 限定为执纪审查环节，适用范围较窄。应与 </a:t>
            </a:r>
            <a:r>
              <a:rPr lang="en-US" altLang="zh-CN" dirty="0"/>
              <a:t>《</a:t>
            </a:r>
            <a:r>
              <a:rPr lang="zh-CN" altLang="en-US" dirty="0"/>
              <a:t>监察法</a:t>
            </a:r>
            <a:r>
              <a:rPr lang="en-US" altLang="zh-CN" dirty="0"/>
              <a:t>》</a:t>
            </a:r>
            <a:r>
              <a:rPr lang="zh-CN" altLang="en-US" dirty="0"/>
              <a:t>第</a:t>
            </a:r>
            <a:r>
              <a:rPr lang="en-US" altLang="zh-CN" dirty="0"/>
              <a:t>57 </a:t>
            </a:r>
            <a:r>
              <a:rPr lang="zh-CN" altLang="en-US" dirty="0"/>
              <a:t>条关于干预监察报告登记规定相衔接，应扩大到所有监督执纪事项。对于纪检干部打听案情、过问案件、说情干预的，办理监督执纪事项的纪检干部应当及时报告并登记备案。发 现办理监督执纪事项的纪检干部未经批准接触监督执纪 对象、涉案人员及其特定关系人，或者存在交往情形的，知 情人应当及时报告并登记备案。 </a:t>
            </a:r>
            <a:endParaRPr lang="en-US" altLang="zh-CN" dirty="0"/>
          </a:p>
          <a:p>
            <a:endParaRPr lang="en-US" altLang="zh-CN" dirty="0"/>
          </a:p>
          <a:p>
            <a:endParaRPr lang="zh-CN" altLang="en-US" dirty="0"/>
          </a:p>
        </p:txBody>
      </p:sp>
      <p:grpSp>
        <p:nvGrpSpPr>
          <p:cNvPr id="18" name="组合 17">
            <a:extLst>
              <a:ext uri="{FF2B5EF4-FFF2-40B4-BE49-F238E27FC236}">
                <a16:creationId xmlns:a16="http://schemas.microsoft.com/office/drawing/2014/main" id="{9062A3B0-61C7-4C8D-B5DD-D84613744808}"/>
              </a:ext>
            </a:extLst>
          </p:cNvPr>
          <p:cNvGrpSpPr/>
          <p:nvPr/>
        </p:nvGrpSpPr>
        <p:grpSpPr>
          <a:xfrm>
            <a:off x="677112" y="473443"/>
            <a:ext cx="4995343" cy="1112540"/>
            <a:chOff x="677112" y="473443"/>
            <a:chExt cx="4995343" cy="1112540"/>
          </a:xfrm>
        </p:grpSpPr>
        <p:sp>
          <p:nvSpPr>
            <p:cNvPr id="19" name="Subtitle 2">
              <a:extLst>
                <a:ext uri="{FF2B5EF4-FFF2-40B4-BE49-F238E27FC236}">
                  <a16:creationId xmlns:a16="http://schemas.microsoft.com/office/drawing/2014/main" id="{DA8D6AFC-4989-49FB-AADD-A378829D7512}"/>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监督管理</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20" name="Subtitle 2">
              <a:extLst>
                <a:ext uri="{FF2B5EF4-FFF2-40B4-BE49-F238E27FC236}">
                  <a16:creationId xmlns:a16="http://schemas.microsoft.com/office/drawing/2014/main" id="{9A7D3E2E-5281-49E1-BE07-4973C7D4B0C2}"/>
                </a:ext>
              </a:extLst>
            </p:cNvPr>
            <p:cNvSpPr txBox="1">
              <a:spLocks/>
            </p:cNvSpPr>
            <p:nvPr/>
          </p:nvSpPr>
          <p:spPr>
            <a:xfrm>
              <a:off x="720261" y="1006768"/>
              <a:ext cx="4952194"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打听</a:t>
              </a:r>
              <a:r>
                <a:rPr lang="zh-CN" altLang="en-US" sz="2800" b="1" dirty="0">
                  <a:solidFill>
                    <a:srgbClr val="99191E"/>
                  </a:solidFill>
                  <a:ea typeface="Lato Light" panose="020F0502020204030203" pitchFamily="34" charset="0"/>
                  <a:cs typeface="Lato Light" panose="020F0502020204030203" pitchFamily="34" charset="0"/>
                </a:rPr>
                <a:t>案情和说情干预登记备案</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grpSp>
        <p:nvGrpSpPr>
          <p:cNvPr id="28" name="Group 6">
            <a:extLst>
              <a:ext uri="{FF2B5EF4-FFF2-40B4-BE49-F238E27FC236}">
                <a16:creationId xmlns:a16="http://schemas.microsoft.com/office/drawing/2014/main" id="{CFE6850C-8D48-4064-A03B-02BBC72A0B72}"/>
              </a:ext>
            </a:extLst>
          </p:cNvPr>
          <p:cNvGrpSpPr/>
          <p:nvPr/>
        </p:nvGrpSpPr>
        <p:grpSpPr>
          <a:xfrm>
            <a:off x="9003984" y="561233"/>
            <a:ext cx="2857496" cy="6056897"/>
            <a:chOff x="5095877" y="496984"/>
            <a:chExt cx="2857496" cy="6056897"/>
          </a:xfrm>
          <a:solidFill>
            <a:sysClr val="window" lastClr="FFFFFF">
              <a:lumMod val="95000"/>
            </a:sysClr>
          </a:solidFill>
        </p:grpSpPr>
        <p:sp>
          <p:nvSpPr>
            <p:cNvPr id="32" name="Parallelogram 3">
              <a:extLst>
                <a:ext uri="{FF2B5EF4-FFF2-40B4-BE49-F238E27FC236}">
                  <a16:creationId xmlns:a16="http://schemas.microsoft.com/office/drawing/2014/main" id="{788E5BDC-86E8-4E03-BD24-33FC511453AE}"/>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33" name="Parallelogram 3">
              <a:extLst>
                <a:ext uri="{FF2B5EF4-FFF2-40B4-BE49-F238E27FC236}">
                  <a16:creationId xmlns:a16="http://schemas.microsoft.com/office/drawing/2014/main" id="{6003CF85-8275-4C4D-B74E-18C1B0782A2E}"/>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34" name="Parallelogram 3">
              <a:extLst>
                <a:ext uri="{FF2B5EF4-FFF2-40B4-BE49-F238E27FC236}">
                  <a16:creationId xmlns:a16="http://schemas.microsoft.com/office/drawing/2014/main" id="{9A89526D-DF1E-4B48-A018-20AB2F38CCD2}"/>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4257828653"/>
      </p:ext>
    </p:extLst>
  </p:cSld>
  <p:clrMapOvr>
    <a:masterClrMapping/>
  </p:clrMapOvr>
  <p:transition spd="slow">
    <p:push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5908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4" name="组合 3">
            <a:extLst>
              <a:ext uri="{FF2B5EF4-FFF2-40B4-BE49-F238E27FC236}">
                <a16:creationId xmlns:a16="http://schemas.microsoft.com/office/drawing/2014/main" id="{C0C5C56C-B4FD-4664-AD20-4609AC2BAA92}"/>
              </a:ext>
            </a:extLst>
          </p:cNvPr>
          <p:cNvGrpSpPr/>
          <p:nvPr/>
        </p:nvGrpSpPr>
        <p:grpSpPr>
          <a:xfrm>
            <a:off x="677112" y="473443"/>
            <a:ext cx="4335748" cy="1112540"/>
            <a:chOff x="677112" y="473443"/>
            <a:chExt cx="4335748" cy="1112540"/>
          </a:xfrm>
        </p:grpSpPr>
        <p:sp>
          <p:nvSpPr>
            <p:cNvPr id="7" name="Subtitle 2">
              <a:extLst>
                <a:ext uri="{FF2B5EF4-FFF2-40B4-BE49-F238E27FC236}">
                  <a16:creationId xmlns:a16="http://schemas.microsoft.com/office/drawing/2014/main" id="{5A1603DA-907A-4046-8D70-1C56CA0BF603}"/>
                </a:ext>
              </a:extLst>
            </p:cNvPr>
            <p:cNvSpPr txBox="1">
              <a:spLocks/>
            </p:cNvSpPr>
            <p:nvPr/>
          </p:nvSpPr>
          <p:spPr>
            <a:xfrm>
              <a:off x="677112" y="473443"/>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监督管理</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8" name="Subtitle 2">
              <a:extLst>
                <a:ext uri="{FF2B5EF4-FFF2-40B4-BE49-F238E27FC236}">
                  <a16:creationId xmlns:a16="http://schemas.microsoft.com/office/drawing/2014/main" id="{6251A090-70AD-409F-B090-88073F75961E}"/>
                </a:ext>
              </a:extLst>
            </p:cNvPr>
            <p:cNvSpPr txBox="1">
              <a:spLocks/>
            </p:cNvSpPr>
            <p:nvPr/>
          </p:nvSpPr>
          <p:spPr>
            <a:xfrm>
              <a:off x="720261" y="1006768"/>
              <a:ext cx="4292599"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ea typeface="Lato Light" panose="020F0502020204030203" pitchFamily="34" charset="0"/>
                  <a:cs typeface="Lato Light" panose="020F0502020204030203" pitchFamily="34" charset="0"/>
                </a:rPr>
                <a:t>“一案双查”</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2" name="文本框 1">
            <a:extLst>
              <a:ext uri="{FF2B5EF4-FFF2-40B4-BE49-F238E27FC236}">
                <a16:creationId xmlns:a16="http://schemas.microsoft.com/office/drawing/2014/main" id="{3790B8F1-4E5F-44FA-AF22-746247DEBB2D}"/>
              </a:ext>
            </a:extLst>
          </p:cNvPr>
          <p:cNvSpPr txBox="1"/>
          <p:nvPr/>
        </p:nvSpPr>
        <p:spPr>
          <a:xfrm>
            <a:off x="1054418" y="1853455"/>
            <a:ext cx="8063788" cy="3416320"/>
          </a:xfrm>
          <a:prstGeom prst="rect">
            <a:avLst/>
          </a:prstGeom>
          <a:noFill/>
        </p:spPr>
        <p:txBody>
          <a:bodyPr wrap="square" rtlCol="0">
            <a:spAutoFit/>
          </a:bodyPr>
          <a:lstStyle/>
          <a:p>
            <a:pPr marL="285750" indent="-285750">
              <a:buFont typeface="Arial" panose="020B0604020202020204" pitchFamily="34" charset="0"/>
              <a:buChar char="•"/>
            </a:pPr>
            <a:r>
              <a:rPr lang="en-US" altLang="zh-CN" dirty="0"/>
              <a:t>《</a:t>
            </a:r>
            <a:r>
              <a:rPr lang="zh-CN" altLang="en-US" dirty="0"/>
              <a:t>规则</a:t>
            </a:r>
            <a:r>
              <a:rPr lang="en-US" altLang="zh-CN" dirty="0"/>
              <a:t>》</a:t>
            </a:r>
            <a:r>
              <a:rPr lang="zh-CN" altLang="en-US" dirty="0"/>
              <a:t>还在第五十四条就“开展‘一案双查’”作出明确要求，“一案双查”本质上是对失职失责行为进行问责，既追究直接责任，也追究有关领导人员责任。”</a:t>
            </a:r>
            <a:r>
              <a:rPr lang="en-US" altLang="zh-CN" dirty="0"/>
              <a:t>《</a:t>
            </a:r>
            <a:r>
              <a:rPr lang="zh-CN" altLang="en-US" dirty="0"/>
              <a:t>规则</a:t>
            </a:r>
            <a:r>
              <a:rPr lang="en-US" altLang="zh-CN" dirty="0"/>
              <a:t>》</a:t>
            </a:r>
            <a:r>
              <a:rPr lang="zh-CN" altLang="en-US" dirty="0"/>
              <a:t>起草组成员表示，把“一案双查”引入对纪检干部执纪违纪行为的处置，这就督促纪检干部在立案审查前必须做实做细初步核实等基础工作，在立案审查后必须严格依规依纪处置，出现失职失责行为就要被问责，在严格自律上为全党全社会树起标杆。</a:t>
            </a:r>
            <a:endParaRPr lang="en-US" altLang="zh-CN" dirty="0"/>
          </a:p>
          <a:p>
            <a:pPr marL="285750" indent="-285750">
              <a:buFont typeface="Arial" panose="020B0604020202020204" pitchFamily="34" charset="0"/>
              <a:buChar char="•"/>
            </a:pPr>
            <a:r>
              <a:rPr lang="zh-CN" altLang="en-US" dirty="0"/>
              <a:t>纪检机关把“一案双查”引入对纪检干部执纪违纪行为的处置，在查办案件过程中，既查党员领导干部的违纪问题，又查执纪过程中是否存在违规违纪行为。</a:t>
            </a:r>
            <a:r>
              <a:rPr lang="en-US" altLang="zh-CN" dirty="0"/>
              <a:t>2016</a:t>
            </a:r>
            <a:r>
              <a:rPr lang="zh-CN" altLang="en-US" dirty="0"/>
              <a:t>年</a:t>
            </a:r>
            <a:r>
              <a:rPr lang="en-US" altLang="zh-CN" dirty="0"/>
              <a:t>2</a:t>
            </a:r>
            <a:r>
              <a:rPr lang="zh-CN" altLang="en-US" dirty="0"/>
              <a:t>月，中央纪委对四川省委原副书记、原省长魏宏和资阳市原市委书记李佳案件开展“一案双查”，查出四川省纪委调查李佳案的负责人李某，曾三次和李佳单独见面，违反有关程序和规定，受到警告处分。此外，还有其他一些领导干部也受到相应处理。</a:t>
            </a:r>
            <a:endParaRPr lang="en-US" altLang="zh-CN" dirty="0"/>
          </a:p>
        </p:txBody>
      </p:sp>
      <p:grpSp>
        <p:nvGrpSpPr>
          <p:cNvPr id="9" name="Group 6">
            <a:extLst>
              <a:ext uri="{FF2B5EF4-FFF2-40B4-BE49-F238E27FC236}">
                <a16:creationId xmlns:a16="http://schemas.microsoft.com/office/drawing/2014/main" id="{15E4EA78-7861-4B85-B136-7F852BF1185B}"/>
              </a:ext>
            </a:extLst>
          </p:cNvPr>
          <p:cNvGrpSpPr/>
          <p:nvPr/>
        </p:nvGrpSpPr>
        <p:grpSpPr>
          <a:xfrm>
            <a:off x="9003984" y="561233"/>
            <a:ext cx="2857496" cy="6056897"/>
            <a:chOff x="5095877" y="496984"/>
            <a:chExt cx="2857496" cy="6056897"/>
          </a:xfrm>
          <a:solidFill>
            <a:sysClr val="window" lastClr="FFFFFF">
              <a:lumMod val="95000"/>
            </a:sysClr>
          </a:solidFill>
        </p:grpSpPr>
        <p:sp>
          <p:nvSpPr>
            <p:cNvPr id="10" name="Parallelogram 3">
              <a:extLst>
                <a:ext uri="{FF2B5EF4-FFF2-40B4-BE49-F238E27FC236}">
                  <a16:creationId xmlns:a16="http://schemas.microsoft.com/office/drawing/2014/main" id="{7EDFE055-3505-4979-B234-DF5185A35433}"/>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1" name="Parallelogram 3">
              <a:extLst>
                <a:ext uri="{FF2B5EF4-FFF2-40B4-BE49-F238E27FC236}">
                  <a16:creationId xmlns:a16="http://schemas.microsoft.com/office/drawing/2014/main" id="{1B035BD0-0145-4C14-8D51-445D17C5A00B}"/>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2" name="Parallelogram 3">
              <a:extLst>
                <a:ext uri="{FF2B5EF4-FFF2-40B4-BE49-F238E27FC236}">
                  <a16:creationId xmlns:a16="http://schemas.microsoft.com/office/drawing/2014/main" id="{80AED037-564B-4E58-B867-45803D8296AE}"/>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spTree>
    <p:extLst>
      <p:ext uri="{BB962C8B-B14F-4D97-AF65-F5344CB8AC3E}">
        <p14:creationId xmlns:p14="http://schemas.microsoft.com/office/powerpoint/2010/main" val="980831917"/>
      </p:ext>
    </p:extLst>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10" name="组合 9">
            <a:extLst>
              <a:ext uri="{FF2B5EF4-FFF2-40B4-BE49-F238E27FC236}">
                <a16:creationId xmlns:a16="http://schemas.microsoft.com/office/drawing/2014/main" id="{24A97F1C-4154-4325-A30E-90265B8D055A}"/>
              </a:ext>
            </a:extLst>
          </p:cNvPr>
          <p:cNvGrpSpPr/>
          <p:nvPr/>
        </p:nvGrpSpPr>
        <p:grpSpPr>
          <a:xfrm>
            <a:off x="746105" y="516174"/>
            <a:ext cx="10788352" cy="5825652"/>
            <a:chOff x="329228" y="322943"/>
            <a:chExt cx="11504029" cy="6212114"/>
          </a:xfrm>
          <a:effectLst>
            <a:outerShdw blurRad="482600" sx="104000" sy="104000" algn="ctr" rotWithShape="0">
              <a:prstClr val="black">
                <a:alpha val="7000"/>
              </a:prstClr>
            </a:outerShdw>
          </a:effectLst>
        </p:grpSpPr>
        <p:sp>
          <p:nvSpPr>
            <p:cNvPr id="6" name="矩形 5">
              <a:extLst>
                <a:ext uri="{FF2B5EF4-FFF2-40B4-BE49-F238E27FC236}">
                  <a16:creationId xmlns:a16="http://schemas.microsoft.com/office/drawing/2014/main" id="{B492FA93-77B5-41D2-8C0A-309368611680}"/>
                </a:ext>
              </a:extLst>
            </p:cNvPr>
            <p:cNvSpPr/>
            <p:nvPr/>
          </p:nvSpPr>
          <p:spPr>
            <a:xfrm>
              <a:off x="329228" y="322943"/>
              <a:ext cx="11499915" cy="6212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7" name="矩形 6">
              <a:extLst>
                <a:ext uri="{FF2B5EF4-FFF2-40B4-BE49-F238E27FC236}">
                  <a16:creationId xmlns:a16="http://schemas.microsoft.com/office/drawing/2014/main" id="{228B0856-7171-477F-88EB-16243BAEB7E1}"/>
                </a:ext>
              </a:extLst>
            </p:cNvPr>
            <p:cNvSpPr/>
            <p:nvPr/>
          </p:nvSpPr>
          <p:spPr>
            <a:xfrm>
              <a:off x="333342" y="322943"/>
              <a:ext cx="11499915" cy="6212114"/>
            </a:xfrm>
            <a:prstGeom prst="rect">
              <a:avLst/>
            </a:prstGeom>
            <a:blipFill dpi="0" rotWithShape="1">
              <a:blip r:embed="rId3">
                <a:alphaModFix amt="10000"/>
                <a:extLst>
                  <a:ext uri="{BEBA8EAE-BF5A-486C-A8C5-ECC9F3942E4B}">
                    <a14:imgProps xmlns:a14="http://schemas.microsoft.com/office/drawing/2010/main">
                      <a14:imgLayer>
                        <a14:imgEffect>
                          <a14:saturation sat="0"/>
                        </a14:imgEffect>
                      </a14:imgLayer>
                    </a14:imgProps>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sp>
        <p:nvSpPr>
          <p:cNvPr id="11" name="矩形 10">
            <a:extLst>
              <a:ext uri="{FF2B5EF4-FFF2-40B4-BE49-F238E27FC236}">
                <a16:creationId xmlns:a16="http://schemas.microsoft.com/office/drawing/2014/main" id="{5600E912-98D9-4545-93AC-6997909B604F}"/>
              </a:ext>
            </a:extLst>
          </p:cNvPr>
          <p:cNvSpPr/>
          <p:nvPr/>
        </p:nvSpPr>
        <p:spPr>
          <a:xfrm>
            <a:off x="5421370" y="2404378"/>
            <a:ext cx="1992854" cy="769441"/>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300" normalizeH="0" baseline="0" noProof="0" dirty="0">
                <a:ln>
                  <a:noFill/>
                </a:ln>
                <a:solidFill>
                  <a:srgbClr val="99191E"/>
                </a:solidFill>
                <a:effectLst/>
                <a:uLnTx/>
                <a:uFillTx/>
                <a:latin typeface="Agency FB" panose="020F0502020204030204"/>
                <a:ea typeface="微软雅黑"/>
                <a:cs typeface="+mn-ea"/>
                <a:sym typeface="+mn-lt"/>
              </a:rPr>
              <a:t>谢谢！</a:t>
            </a:r>
            <a:endParaRPr kumimoji="0" lang="zh-CN" altLang="en-US" sz="4400" b="1" i="0" u="none" strike="noStrike" kern="1200" cap="none" spc="0" normalizeH="0" baseline="0" noProof="0" dirty="0">
              <a:ln>
                <a:noFill/>
              </a:ln>
              <a:solidFill>
                <a:prstClr val="black">
                  <a:lumMod val="65000"/>
                  <a:lumOff val="35000"/>
                </a:prstClr>
              </a:solidFill>
              <a:effectLst/>
              <a:uLnTx/>
              <a:uFillTx/>
              <a:latin typeface="Agency FB" panose="020F0502020204030204"/>
              <a:ea typeface="微软雅黑"/>
              <a:cs typeface="+mn-ea"/>
              <a:sym typeface="+mn-lt"/>
            </a:endParaRPr>
          </a:p>
        </p:txBody>
      </p:sp>
      <p:sp>
        <p:nvSpPr>
          <p:cNvPr id="15" name="文本框 14">
            <a:extLst>
              <a:ext uri="{FF2B5EF4-FFF2-40B4-BE49-F238E27FC236}">
                <a16:creationId xmlns:a16="http://schemas.microsoft.com/office/drawing/2014/main" id="{E6901897-A679-4B00-8D7C-141C1820BE07}"/>
              </a:ext>
            </a:extLst>
          </p:cNvPr>
          <p:cNvSpPr txBox="1"/>
          <p:nvPr/>
        </p:nvSpPr>
        <p:spPr>
          <a:xfrm>
            <a:off x="4247077" y="3816626"/>
            <a:ext cx="3680318" cy="584775"/>
          </a:xfrm>
          <a:prstGeom prst="rect">
            <a:avLst/>
          </a:prstGeom>
          <a:solidFill>
            <a:srgbClr val="99191E"/>
          </a:solidFill>
        </p:spPr>
        <p:txBody>
          <a:bodyPr wrap="square" rtlCol="0">
            <a:spAutoFit/>
          </a:bodyPr>
          <a:lstStyle/>
          <a:p>
            <a:pPr algn="ctr"/>
            <a:r>
              <a:rPr lang="zh-CN" altLang="en-US" sz="1600" b="1" dirty="0">
                <a:solidFill>
                  <a:schemeClr val="bg1"/>
                </a:solidFill>
                <a:cs typeface="+mn-ea"/>
                <a:sym typeface="+mn-lt"/>
              </a:rPr>
              <a:t>主讲人：施鹏鹏     </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 中国政法大学教授，博士生导师</a:t>
            </a:r>
          </a:p>
        </p:txBody>
      </p:sp>
    </p:spTree>
    <p:extLst>
      <p:ext uri="{BB962C8B-B14F-4D97-AF65-F5344CB8AC3E}">
        <p14:creationId xmlns:p14="http://schemas.microsoft.com/office/powerpoint/2010/main" val="2620998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500"/>
                                        <p:tgtEl>
                                          <p:spTgt spid="10"/>
                                        </p:tgtEl>
                                      </p:cBhvr>
                                    </p:animEffect>
                                  </p:childTnLst>
                                </p:cTn>
                              </p:par>
                            </p:childTnLst>
                          </p:cTn>
                        </p:par>
                        <p:par>
                          <p:cTn id="12" fill="hold">
                            <p:stCondLst>
                              <p:cond delay="1000"/>
                            </p:stCondLst>
                            <p:childTnLst>
                              <p:par>
                                <p:cTn id="13" presetID="50" presetClass="entr" presetSubtype="0" decel="100000" fill="hold" grpId="0" nodeType="afterEffect">
                                  <p:stCondLst>
                                    <p:cond delay="0"/>
                                  </p:stCondLst>
                                  <p:iterate type="lt">
                                    <p:tmPct val="10000"/>
                                  </p:iterate>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strVal val="#ppt_w+.3"/>
                                          </p:val>
                                        </p:tav>
                                        <p:tav tm="100000">
                                          <p:val>
                                            <p:strVal val="#ppt_w"/>
                                          </p:val>
                                        </p:tav>
                                      </p:tavLst>
                                    </p:anim>
                                    <p:anim calcmode="lin" valueType="num">
                                      <p:cBhvr>
                                        <p:cTn id="16" dur="1000" fill="hold"/>
                                        <p:tgtEl>
                                          <p:spTgt spid="11"/>
                                        </p:tgtEl>
                                        <p:attrNameLst>
                                          <p:attrName>ppt_h</p:attrName>
                                        </p:attrNameLst>
                                      </p:cBhvr>
                                      <p:tavLst>
                                        <p:tav tm="0">
                                          <p:val>
                                            <p:strVal val="#ppt_h"/>
                                          </p:val>
                                        </p:tav>
                                        <p:tav tm="100000">
                                          <p:val>
                                            <p:strVal val="#ppt_h"/>
                                          </p:val>
                                        </p:tav>
                                      </p:tavLst>
                                    </p:anim>
                                    <p:animEffect transition="in" filter="fade">
                                      <p:cBhvr>
                                        <p:cTn id="17" dur="1000"/>
                                        <p:tgtEl>
                                          <p:spTgt spid="11"/>
                                        </p:tgtEl>
                                      </p:cBhvr>
                                    </p:animEffect>
                                  </p:childTnLst>
                                </p:cTn>
                              </p:par>
                            </p:childTnLst>
                          </p:cTn>
                        </p:par>
                        <p:par>
                          <p:cTn id="18" fill="hold">
                            <p:stCondLst>
                              <p:cond delay="2200"/>
                            </p:stCondLst>
                            <p:childTnLst>
                              <p:par>
                                <p:cTn id="19" presetID="53" presetClass="entr" presetSubtype="16"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25908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16" name="Group 6">
            <a:extLst>
              <a:ext uri="{FF2B5EF4-FFF2-40B4-BE49-F238E27FC236}">
                <a16:creationId xmlns:a16="http://schemas.microsoft.com/office/drawing/2014/main" id="{40D2E52F-947B-444E-ABD1-3F697F85B8DA}"/>
              </a:ext>
            </a:extLst>
          </p:cNvPr>
          <p:cNvGrpSpPr/>
          <p:nvPr/>
        </p:nvGrpSpPr>
        <p:grpSpPr>
          <a:xfrm>
            <a:off x="9003984" y="561233"/>
            <a:ext cx="2857496" cy="6056897"/>
            <a:chOff x="5095877" y="496984"/>
            <a:chExt cx="2857496" cy="6056897"/>
          </a:xfrm>
          <a:solidFill>
            <a:sysClr val="window" lastClr="FFFFFF">
              <a:lumMod val="95000"/>
            </a:sysClr>
          </a:solidFill>
        </p:grpSpPr>
        <p:sp>
          <p:nvSpPr>
            <p:cNvPr id="17" name="Parallelogram 3">
              <a:extLst>
                <a:ext uri="{FF2B5EF4-FFF2-40B4-BE49-F238E27FC236}">
                  <a16:creationId xmlns:a16="http://schemas.microsoft.com/office/drawing/2014/main" id="{945E1E7B-E74A-4902-A9A0-60D3342CFBF0}"/>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8" name="Parallelogram 3">
              <a:extLst>
                <a:ext uri="{FF2B5EF4-FFF2-40B4-BE49-F238E27FC236}">
                  <a16:creationId xmlns:a16="http://schemas.microsoft.com/office/drawing/2014/main" id="{38A759A2-F915-4AAC-BDB0-FE254E3A6CBF}"/>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9" name="Parallelogram 3">
              <a:extLst>
                <a:ext uri="{FF2B5EF4-FFF2-40B4-BE49-F238E27FC236}">
                  <a16:creationId xmlns:a16="http://schemas.microsoft.com/office/drawing/2014/main" id="{210AAC99-8C99-446B-AF94-FFD8B6DD1C17}"/>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grpSp>
        <p:nvGrpSpPr>
          <p:cNvPr id="20" name="组合 19">
            <a:extLst>
              <a:ext uri="{FF2B5EF4-FFF2-40B4-BE49-F238E27FC236}">
                <a16:creationId xmlns:a16="http://schemas.microsoft.com/office/drawing/2014/main" id="{654CD8C7-E528-4405-A107-271B95FDB584}"/>
              </a:ext>
            </a:extLst>
          </p:cNvPr>
          <p:cNvGrpSpPr/>
          <p:nvPr/>
        </p:nvGrpSpPr>
        <p:grpSpPr>
          <a:xfrm>
            <a:off x="472650" y="473443"/>
            <a:ext cx="3606576" cy="1112540"/>
            <a:chOff x="321148" y="580657"/>
            <a:chExt cx="3606576" cy="1112540"/>
          </a:xfrm>
        </p:grpSpPr>
        <p:sp>
          <p:nvSpPr>
            <p:cNvPr id="21" name="Subtitle 2">
              <a:extLst>
                <a:ext uri="{FF2B5EF4-FFF2-40B4-BE49-F238E27FC236}">
                  <a16:creationId xmlns:a16="http://schemas.microsoft.com/office/drawing/2014/main" id="{360062CF-4239-4286-B703-132EC1F0E32B}"/>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3600" b="1" dirty="0">
                  <a:solidFill>
                    <a:srgbClr val="E7E6E6">
                      <a:lumMod val="10000"/>
                    </a:srgbClr>
                  </a:solidFill>
                  <a:latin typeface="Agency FB" panose="020F0502020204030204"/>
                  <a:ea typeface="Lato" panose="020F0502020204030203" pitchFamily="34" charset="0"/>
                  <a:cs typeface="Lato" panose="020F0502020204030203" pitchFamily="34" charset="0"/>
                </a:rPr>
                <a:t>遵循原则</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23" name="Subtitle 2">
              <a:extLst>
                <a:ext uri="{FF2B5EF4-FFF2-40B4-BE49-F238E27FC236}">
                  <a16:creationId xmlns:a16="http://schemas.microsoft.com/office/drawing/2014/main" id="{06331D2D-8D73-4B13-9708-0E24F960723A}"/>
                </a:ext>
              </a:extLst>
            </p:cNvPr>
            <p:cNvSpPr txBox="1">
              <a:spLocks/>
            </p:cNvSpPr>
            <p:nvPr/>
          </p:nvSpPr>
          <p:spPr>
            <a:xfrm>
              <a:off x="364298" y="1113982"/>
              <a:ext cx="3563426"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rPr>
                <a:t>双重领导体制</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cxnSp>
        <p:nvCxnSpPr>
          <p:cNvPr id="24" name="Straight Connector 11">
            <a:extLst>
              <a:ext uri="{FF2B5EF4-FFF2-40B4-BE49-F238E27FC236}">
                <a16:creationId xmlns:a16="http://schemas.microsoft.com/office/drawing/2014/main" id="{827FEAC1-FB46-4EC6-AF13-9700E3826941}"/>
              </a:ext>
            </a:extLst>
          </p:cNvPr>
          <p:cNvCxnSpPr/>
          <p:nvPr/>
        </p:nvCxnSpPr>
        <p:spPr>
          <a:xfrm>
            <a:off x="741894" y="3446064"/>
            <a:ext cx="1494972" cy="0"/>
          </a:xfrm>
          <a:prstGeom prst="line">
            <a:avLst/>
          </a:prstGeom>
          <a:noFill/>
          <a:ln w="1270" cap="flat" cmpd="sng" algn="ctr">
            <a:solidFill>
              <a:sysClr val="window" lastClr="FFFFFF">
                <a:lumMod val="95000"/>
              </a:sysClr>
            </a:solidFill>
            <a:prstDash val="solid"/>
            <a:miter lim="800000"/>
          </a:ln>
          <a:effectLst/>
        </p:spPr>
      </p:cxnSp>
      <p:sp>
        <p:nvSpPr>
          <p:cNvPr id="2" name="文本框 1">
            <a:extLst>
              <a:ext uri="{FF2B5EF4-FFF2-40B4-BE49-F238E27FC236}">
                <a16:creationId xmlns:a16="http://schemas.microsoft.com/office/drawing/2014/main" id="{97AEE0A2-134E-4A5B-A8C0-18CDE3240A34}"/>
              </a:ext>
            </a:extLst>
          </p:cNvPr>
          <p:cNvSpPr txBox="1"/>
          <p:nvPr/>
        </p:nvSpPr>
        <p:spPr>
          <a:xfrm>
            <a:off x="1171879" y="1754711"/>
            <a:ext cx="8706010" cy="4154984"/>
          </a:xfrm>
          <a:prstGeom prst="rect">
            <a:avLst/>
          </a:prstGeom>
          <a:noFill/>
        </p:spPr>
        <p:txBody>
          <a:bodyPr wrap="square" rtlCol="0">
            <a:spAutoFit/>
          </a:bodyPr>
          <a:lstStyle/>
          <a:p>
            <a:pPr marL="342900" indent="-342900">
              <a:buFont typeface="Arial" panose="020B0604020202020204" pitchFamily="34" charset="0"/>
              <a:buChar char="•"/>
            </a:pPr>
            <a:r>
              <a:rPr lang="zh-CN" altLang="en-US" sz="2400" dirty="0"/>
              <a:t>党章第四十三条规定：</a:t>
            </a:r>
            <a:endParaRPr lang="en-US" altLang="zh-CN" sz="2400" dirty="0"/>
          </a:p>
          <a:p>
            <a:r>
              <a:rPr lang="zh-CN" altLang="en-US" sz="2400" dirty="0"/>
              <a:t>    “党的中央纪律检查委员会在党的中央委员会领导下进行工作。    党的地方各级纪律检查委员会和基层纪律检查委员会在同级党的委员会和上级纪律检查委员会双重领导下进行工作。” </a:t>
            </a:r>
            <a:endParaRPr lang="en-US" altLang="zh-CN" sz="2400" dirty="0"/>
          </a:p>
          <a:p>
            <a:endParaRPr lang="en-US" altLang="zh-CN" sz="2400" dirty="0"/>
          </a:p>
          <a:p>
            <a:pPr marL="342900" indent="-342900">
              <a:buFont typeface="Arial" panose="020B0604020202020204" pitchFamily="34" charset="0"/>
              <a:buChar char="•"/>
            </a:pPr>
            <a:r>
              <a:rPr lang="zh-CN" altLang="en-US" sz="2400" dirty="0"/>
              <a:t>这一规定确立了党的纪律检查双重领导体制，即各级纪检机关在同级党委领导下开展工作，又同时受到上级纪检机关领导。</a:t>
            </a:r>
            <a:endParaRPr lang="en-US" altLang="zh-CN" sz="2400" dirty="0"/>
          </a:p>
          <a:p>
            <a:pPr marL="342900" indent="-342900">
              <a:buFont typeface="Arial" panose="020B0604020202020204" pitchFamily="34" charset="0"/>
              <a:buChar char="•"/>
            </a:pPr>
            <a:r>
              <a:rPr lang="zh-CN" altLang="en-US" sz="2400" dirty="0"/>
              <a:t>监督执纪工作以上级纪委领导为主，线索处置、立案审查在向同级党委报告的同时必须向上级纪委报告。</a:t>
            </a:r>
            <a:endParaRPr lang="en-US" altLang="zh-CN" sz="2400" dirty="0"/>
          </a:p>
          <a:p>
            <a:pPr marL="342900" indent="-342900">
              <a:buFont typeface="Arial" panose="020B0604020202020204" pitchFamily="34" charset="0"/>
              <a:buChar char="•"/>
            </a:pPr>
            <a:endParaRPr lang="zh-CN" altLang="en-US" sz="2400" dirty="0"/>
          </a:p>
        </p:txBody>
      </p:sp>
    </p:spTree>
    <p:extLst>
      <p:ext uri="{BB962C8B-B14F-4D97-AF65-F5344CB8AC3E}">
        <p14:creationId xmlns:p14="http://schemas.microsoft.com/office/powerpoint/2010/main" val="167543149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929492" y="593015"/>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5" y="1914439"/>
            <a:ext cx="8559705" cy="2674620"/>
            <a:chOff x="-391085" y="1867449"/>
            <a:chExt cx="85597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91085" y="3058844"/>
              <a:ext cx="4608286" cy="646331"/>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四种形态</a:t>
              </a: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014830" y="1867449"/>
              <a:ext cx="0" cy="2674620"/>
            </a:xfrm>
            <a:prstGeom prst="line">
              <a:avLst/>
            </a:prstGeom>
            <a:noFill/>
            <a:ln w="6350" cap="flat" cmpd="sng" algn="ctr">
              <a:solidFill>
                <a:sysClr val="windowText" lastClr="000000">
                  <a:lumMod val="65000"/>
                  <a:lumOff val="35000"/>
                </a:sysClr>
              </a:solidFill>
              <a:prstDash val="dash"/>
              <a:miter lim="800000"/>
            </a:ln>
            <a:effectLst/>
          </p:spPr>
        </p:cxnSp>
      </p:grpSp>
      <p:sp>
        <p:nvSpPr>
          <p:cNvPr id="3" name="文本框 2">
            <a:extLst>
              <a:ext uri="{FF2B5EF4-FFF2-40B4-BE49-F238E27FC236}">
                <a16:creationId xmlns:a16="http://schemas.microsoft.com/office/drawing/2014/main" id="{B17E82F0-0726-47BE-94A1-1963F49890A3}"/>
              </a:ext>
            </a:extLst>
          </p:cNvPr>
          <p:cNvSpPr txBox="1"/>
          <p:nvPr/>
        </p:nvSpPr>
        <p:spPr>
          <a:xfrm>
            <a:off x="3410911" y="2090171"/>
            <a:ext cx="6539907" cy="2677656"/>
          </a:xfrm>
          <a:prstGeom prst="rect">
            <a:avLst/>
          </a:prstGeom>
          <a:noFill/>
        </p:spPr>
        <p:txBody>
          <a:bodyPr wrap="square" rtlCol="0">
            <a:spAutoFit/>
          </a:bodyPr>
          <a:lstStyle/>
          <a:p>
            <a:r>
              <a:rPr lang="zh-CN" altLang="en-US" sz="2400" dirty="0"/>
              <a:t>第四条     </a:t>
            </a:r>
            <a:endParaRPr lang="en-US" altLang="zh-CN" sz="2400" dirty="0"/>
          </a:p>
          <a:p>
            <a:r>
              <a:rPr lang="zh-CN" altLang="en-US" sz="2400" dirty="0"/>
              <a:t>       监督执纪工作应当把纪律挺在前面，把握“树木”与“森林”的关系，运用监督执纪“四种形态”，让“红红脸、出出汗”成为常态；党纪轻处分、组织调整成为违纪处理的大多数；党纪重处分、重大职务调整的成为少数；严重违纪涉嫌违法立案审查的成为极少数。</a:t>
            </a:r>
          </a:p>
        </p:txBody>
      </p:sp>
      <p:grpSp>
        <p:nvGrpSpPr>
          <p:cNvPr id="9" name="组合 8">
            <a:extLst>
              <a:ext uri="{FF2B5EF4-FFF2-40B4-BE49-F238E27FC236}">
                <a16:creationId xmlns:a16="http://schemas.microsoft.com/office/drawing/2014/main" id="{B735251F-F4EC-4578-B0DC-3F3C284E1B44}"/>
              </a:ext>
            </a:extLst>
          </p:cNvPr>
          <p:cNvGrpSpPr/>
          <p:nvPr/>
        </p:nvGrpSpPr>
        <p:grpSpPr>
          <a:xfrm>
            <a:off x="1599368" y="2366387"/>
            <a:ext cx="812800" cy="646331"/>
            <a:chOff x="7889875" y="1549399"/>
            <a:chExt cx="812800" cy="646331"/>
          </a:xfrm>
        </p:grpSpPr>
        <p:sp>
          <p:nvSpPr>
            <p:cNvPr id="10" name="文本框 9">
              <a:extLst>
                <a:ext uri="{FF2B5EF4-FFF2-40B4-BE49-F238E27FC236}">
                  <a16:creationId xmlns:a16="http://schemas.microsoft.com/office/drawing/2014/main" id="{D9172D7E-263D-4E62-BAC2-28EB8BA98BE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02</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1" name="直接连接符 10">
              <a:extLst>
                <a:ext uri="{FF2B5EF4-FFF2-40B4-BE49-F238E27FC236}">
                  <a16:creationId xmlns:a16="http://schemas.microsoft.com/office/drawing/2014/main" id="{135E530F-67B3-4774-8ACA-F8D416D2D98B}"/>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Tree>
    <p:extLst>
      <p:ext uri="{BB962C8B-B14F-4D97-AF65-F5344CB8AC3E}">
        <p14:creationId xmlns:p14="http://schemas.microsoft.com/office/powerpoint/2010/main" val="345317606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330520" y="32153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grpSp>
        <p:nvGrpSpPr>
          <p:cNvPr id="16" name="Group 6">
            <a:extLst>
              <a:ext uri="{FF2B5EF4-FFF2-40B4-BE49-F238E27FC236}">
                <a16:creationId xmlns:a16="http://schemas.microsoft.com/office/drawing/2014/main" id="{40D2E52F-947B-444E-ABD1-3F697F85B8DA}"/>
              </a:ext>
            </a:extLst>
          </p:cNvPr>
          <p:cNvGrpSpPr/>
          <p:nvPr/>
        </p:nvGrpSpPr>
        <p:grpSpPr>
          <a:xfrm>
            <a:off x="9003984" y="561233"/>
            <a:ext cx="2857496" cy="6056897"/>
            <a:chOff x="5095877" y="496984"/>
            <a:chExt cx="2857496" cy="6056897"/>
          </a:xfrm>
          <a:solidFill>
            <a:sysClr val="window" lastClr="FFFFFF">
              <a:lumMod val="95000"/>
            </a:sysClr>
          </a:solidFill>
        </p:grpSpPr>
        <p:sp>
          <p:nvSpPr>
            <p:cNvPr id="17" name="Parallelogram 3">
              <a:extLst>
                <a:ext uri="{FF2B5EF4-FFF2-40B4-BE49-F238E27FC236}">
                  <a16:creationId xmlns:a16="http://schemas.microsoft.com/office/drawing/2014/main" id="{945E1E7B-E74A-4902-A9A0-60D3342CFBF0}"/>
                </a:ext>
              </a:extLst>
            </p:cNvPr>
            <p:cNvSpPr/>
            <p:nvPr/>
          </p:nvSpPr>
          <p:spPr>
            <a:xfrm>
              <a:off x="5429252" y="2387601"/>
              <a:ext cx="2149473" cy="4166280"/>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28613 w 2133598"/>
                <a:gd name="connsiteY3" fmla="*/ 413453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41313 w 2133598"/>
                <a:gd name="connsiteY3" fmla="*/ 4147230 h 4177392"/>
                <a:gd name="connsiteX4" fmla="*/ 0 w 2133598"/>
                <a:gd name="connsiteY4" fmla="*/ 4177392 h 4177392"/>
                <a:gd name="connsiteX0" fmla="*/ 0 w 2149473"/>
                <a:gd name="connsiteY0" fmla="*/ 4177392 h 4177392"/>
                <a:gd name="connsiteX1" fmla="*/ 1747834 w 2149473"/>
                <a:gd name="connsiteY1" fmla="*/ 0 h 4177392"/>
                <a:gd name="connsiteX2" fmla="*/ 2149473 w 2149473"/>
                <a:gd name="connsiteY2" fmla="*/ 11112 h 4177392"/>
                <a:gd name="connsiteX3" fmla="*/ 341313 w 2149473"/>
                <a:gd name="connsiteY3" fmla="*/ 4147230 h 4177392"/>
                <a:gd name="connsiteX4" fmla="*/ 0 w 2149473"/>
                <a:gd name="connsiteY4" fmla="*/ 4177392 h 4177392"/>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36118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22263 w 2149473"/>
                <a:gd name="connsiteY3" fmla="*/ 4126593 h 4166280"/>
                <a:gd name="connsiteX4" fmla="*/ 0 w 2149473"/>
                <a:gd name="connsiteY4" fmla="*/ 4166280 h 4166280"/>
                <a:gd name="connsiteX0" fmla="*/ 0 w 2149473"/>
                <a:gd name="connsiteY0" fmla="*/ 4166280 h 4166280"/>
                <a:gd name="connsiteX1" fmla="*/ 1795459 w 2149473"/>
                <a:gd name="connsiteY1" fmla="*/ 14288 h 4166280"/>
                <a:gd name="connsiteX2" fmla="*/ 2149473 w 2149473"/>
                <a:gd name="connsiteY2" fmla="*/ 0 h 4166280"/>
                <a:gd name="connsiteX3" fmla="*/ 341313 w 2149473"/>
                <a:gd name="connsiteY3" fmla="*/ 4126593 h 4166280"/>
                <a:gd name="connsiteX4" fmla="*/ 0 w 2149473"/>
                <a:gd name="connsiteY4" fmla="*/ 4166280 h 4166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9473" h="4166280">
                  <a:moveTo>
                    <a:pt x="0" y="4166280"/>
                  </a:moveTo>
                  <a:lnTo>
                    <a:pt x="1795459" y="14288"/>
                  </a:lnTo>
                  <a:lnTo>
                    <a:pt x="2149473" y="0"/>
                  </a:lnTo>
                  <a:lnTo>
                    <a:pt x="341313" y="4126593"/>
                  </a:lnTo>
                  <a:lnTo>
                    <a:pt x="0" y="4166280"/>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8" name="Parallelogram 3">
              <a:extLst>
                <a:ext uri="{FF2B5EF4-FFF2-40B4-BE49-F238E27FC236}">
                  <a16:creationId xmlns:a16="http://schemas.microsoft.com/office/drawing/2014/main" id="{38A759A2-F915-4AAC-BDB0-FE254E3A6CBF}"/>
                </a:ext>
              </a:extLst>
            </p:cNvPr>
            <p:cNvSpPr/>
            <p:nvPr/>
          </p:nvSpPr>
          <p:spPr>
            <a:xfrm>
              <a:off x="5095877" y="1235510"/>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sp>
          <p:nvSpPr>
            <p:cNvPr id="19" name="Parallelogram 3">
              <a:extLst>
                <a:ext uri="{FF2B5EF4-FFF2-40B4-BE49-F238E27FC236}">
                  <a16:creationId xmlns:a16="http://schemas.microsoft.com/office/drawing/2014/main" id="{210AAC99-8C99-446B-AF94-FFD8B6DD1C17}"/>
                </a:ext>
              </a:extLst>
            </p:cNvPr>
            <p:cNvSpPr/>
            <p:nvPr/>
          </p:nvSpPr>
          <p:spPr>
            <a:xfrm>
              <a:off x="5819775" y="496984"/>
              <a:ext cx="2133598" cy="4177392"/>
            </a:xfrm>
            <a:custGeom>
              <a:avLst/>
              <a:gdLst>
                <a:gd name="connsiteX0" fmla="*/ 0 w 514349"/>
                <a:gd name="connsiteY0" fmla="*/ 4567918 h 4567918"/>
                <a:gd name="connsiteX1" fmla="*/ 166685 w 514349"/>
                <a:gd name="connsiteY1" fmla="*/ 0 h 4567918"/>
                <a:gd name="connsiteX2" fmla="*/ 514349 w 514349"/>
                <a:gd name="connsiteY2" fmla="*/ 0 h 4567918"/>
                <a:gd name="connsiteX3" fmla="*/ 347664 w 514349"/>
                <a:gd name="connsiteY3" fmla="*/ 4567918 h 4567918"/>
                <a:gd name="connsiteX4" fmla="*/ 0 w 51434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347664 w 2209799"/>
                <a:gd name="connsiteY3" fmla="*/ 4567918 h 4567918"/>
                <a:gd name="connsiteX4" fmla="*/ 0 w 2209799"/>
                <a:gd name="connsiteY4" fmla="*/ 4567918 h 4567918"/>
                <a:gd name="connsiteX0" fmla="*/ 0 w 2209799"/>
                <a:gd name="connsiteY0" fmla="*/ 4567918 h 4567918"/>
                <a:gd name="connsiteX1" fmla="*/ 166685 w 2209799"/>
                <a:gd name="connsiteY1" fmla="*/ 0 h 4567918"/>
                <a:gd name="connsiteX2" fmla="*/ 2209799 w 2209799"/>
                <a:gd name="connsiteY2" fmla="*/ 352425 h 4567918"/>
                <a:gd name="connsiteX3" fmla="*/ 423864 w 2209799"/>
                <a:gd name="connsiteY3" fmla="*/ 4539343 h 4567918"/>
                <a:gd name="connsiteX4" fmla="*/ 0 w 2209799"/>
                <a:gd name="connsiteY4" fmla="*/ 4567918 h 4567918"/>
                <a:gd name="connsiteX0" fmla="*/ 0 w 2209799"/>
                <a:gd name="connsiteY0" fmla="*/ 4244068 h 4244068"/>
                <a:gd name="connsiteX1" fmla="*/ 1957385 w 2209799"/>
                <a:gd name="connsiteY1" fmla="*/ 0 h 4244068"/>
                <a:gd name="connsiteX2" fmla="*/ 2209799 w 2209799"/>
                <a:gd name="connsiteY2" fmla="*/ 28575 h 4244068"/>
                <a:gd name="connsiteX3" fmla="*/ 423864 w 2209799"/>
                <a:gd name="connsiteY3" fmla="*/ 4215493 h 4244068"/>
                <a:gd name="connsiteX4" fmla="*/ 0 w 2209799"/>
                <a:gd name="connsiteY4" fmla="*/ 4244068 h 4244068"/>
                <a:gd name="connsiteX0" fmla="*/ 0 w 2209799"/>
                <a:gd name="connsiteY0" fmla="*/ 4220255 h 4220255"/>
                <a:gd name="connsiteX1" fmla="*/ 1824035 w 2209799"/>
                <a:gd name="connsiteY1" fmla="*/ 0 h 4220255"/>
                <a:gd name="connsiteX2" fmla="*/ 2209799 w 2209799"/>
                <a:gd name="connsiteY2" fmla="*/ 4762 h 4220255"/>
                <a:gd name="connsiteX3" fmla="*/ 423864 w 2209799"/>
                <a:gd name="connsiteY3" fmla="*/ 4191680 h 4220255"/>
                <a:gd name="connsiteX4" fmla="*/ 0 w 2209799"/>
                <a:gd name="connsiteY4" fmla="*/ 4220255 h 4220255"/>
                <a:gd name="connsiteX0" fmla="*/ 0 w 2033586"/>
                <a:gd name="connsiteY0" fmla="*/ 4210730 h 4210730"/>
                <a:gd name="connsiteX1" fmla="*/ 1647822 w 2033586"/>
                <a:gd name="connsiteY1" fmla="*/ 0 h 4210730"/>
                <a:gd name="connsiteX2" fmla="*/ 2033586 w 2033586"/>
                <a:gd name="connsiteY2" fmla="*/ 4762 h 4210730"/>
                <a:gd name="connsiteX3" fmla="*/ 247651 w 2033586"/>
                <a:gd name="connsiteY3" fmla="*/ 4191680 h 4210730"/>
                <a:gd name="connsiteX4" fmla="*/ 0 w 2033586"/>
                <a:gd name="connsiteY4" fmla="*/ 4210730 h 4210730"/>
                <a:gd name="connsiteX0" fmla="*/ 0 w 2133598"/>
                <a:gd name="connsiteY0" fmla="*/ 4177392 h 4191680"/>
                <a:gd name="connsiteX1" fmla="*/ 1747834 w 2133598"/>
                <a:gd name="connsiteY1" fmla="*/ 0 h 4191680"/>
                <a:gd name="connsiteX2" fmla="*/ 2133598 w 2133598"/>
                <a:gd name="connsiteY2" fmla="*/ 4762 h 4191680"/>
                <a:gd name="connsiteX3" fmla="*/ 347663 w 2133598"/>
                <a:gd name="connsiteY3" fmla="*/ 4191680 h 4191680"/>
                <a:gd name="connsiteX4" fmla="*/ 0 w 2133598"/>
                <a:gd name="connsiteY4" fmla="*/ 4177392 h 4191680"/>
                <a:gd name="connsiteX0" fmla="*/ 0 w 2133598"/>
                <a:gd name="connsiteY0" fmla="*/ 4177392 h 4177392"/>
                <a:gd name="connsiteX1" fmla="*/ 1747834 w 2133598"/>
                <a:gd name="connsiteY1" fmla="*/ 0 h 4177392"/>
                <a:gd name="connsiteX2" fmla="*/ 2133598 w 2133598"/>
                <a:gd name="connsiteY2" fmla="*/ 4762 h 4177392"/>
                <a:gd name="connsiteX3" fmla="*/ 300038 w 2133598"/>
                <a:gd name="connsiteY3" fmla="*/ 4153580 h 4177392"/>
                <a:gd name="connsiteX4" fmla="*/ 0 w 2133598"/>
                <a:gd name="connsiteY4" fmla="*/ 4177392 h 4177392"/>
                <a:gd name="connsiteX0" fmla="*/ 0 w 2133598"/>
                <a:gd name="connsiteY0" fmla="*/ 4177392 h 4177392"/>
                <a:gd name="connsiteX1" fmla="*/ 1747834 w 2133598"/>
                <a:gd name="connsiteY1" fmla="*/ 0 h 4177392"/>
                <a:gd name="connsiteX2" fmla="*/ 2133598 w 2133598"/>
                <a:gd name="connsiteY2" fmla="*/ 4762 h 4177392"/>
                <a:gd name="connsiteX3" fmla="*/ 357188 w 2133598"/>
                <a:gd name="connsiteY3" fmla="*/ 4134530 h 4177392"/>
                <a:gd name="connsiteX4" fmla="*/ 0 w 2133598"/>
                <a:gd name="connsiteY4" fmla="*/ 4177392 h 4177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8" h="4177392">
                  <a:moveTo>
                    <a:pt x="0" y="4177392"/>
                  </a:moveTo>
                  <a:lnTo>
                    <a:pt x="1747834" y="0"/>
                  </a:lnTo>
                  <a:lnTo>
                    <a:pt x="2133598" y="4762"/>
                  </a:lnTo>
                  <a:lnTo>
                    <a:pt x="357188" y="4134530"/>
                  </a:lnTo>
                  <a:lnTo>
                    <a:pt x="0" y="4177392"/>
                  </a:lnTo>
                  <a:close/>
                </a:path>
              </a:pathLst>
            </a:cu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prstClr val="white"/>
                </a:solidFill>
                <a:effectLst/>
                <a:uLnTx/>
                <a:uFillTx/>
                <a:latin typeface="Calibri" panose="020F0502020204030204"/>
                <a:ea typeface="微软雅黑"/>
                <a:cs typeface="+mn-cs"/>
              </a:endParaRPr>
            </a:p>
          </p:txBody>
        </p:sp>
      </p:grpSp>
      <p:grpSp>
        <p:nvGrpSpPr>
          <p:cNvPr id="20" name="组合 19">
            <a:extLst>
              <a:ext uri="{FF2B5EF4-FFF2-40B4-BE49-F238E27FC236}">
                <a16:creationId xmlns:a16="http://schemas.microsoft.com/office/drawing/2014/main" id="{654CD8C7-E528-4405-A107-271B95FDB584}"/>
              </a:ext>
            </a:extLst>
          </p:cNvPr>
          <p:cNvGrpSpPr/>
          <p:nvPr/>
        </p:nvGrpSpPr>
        <p:grpSpPr>
          <a:xfrm>
            <a:off x="472650" y="473443"/>
            <a:ext cx="3606576" cy="1112540"/>
            <a:chOff x="321148" y="580657"/>
            <a:chExt cx="3606576" cy="1112540"/>
          </a:xfrm>
        </p:grpSpPr>
        <p:sp>
          <p:nvSpPr>
            <p:cNvPr id="21" name="Subtitle 2">
              <a:extLst>
                <a:ext uri="{FF2B5EF4-FFF2-40B4-BE49-F238E27FC236}">
                  <a16:creationId xmlns:a16="http://schemas.microsoft.com/office/drawing/2014/main" id="{360062CF-4239-4286-B703-132EC1F0E32B}"/>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四种形态</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23" name="Subtitle 2">
              <a:extLst>
                <a:ext uri="{FF2B5EF4-FFF2-40B4-BE49-F238E27FC236}">
                  <a16:creationId xmlns:a16="http://schemas.microsoft.com/office/drawing/2014/main" id="{06331D2D-8D73-4B13-9708-0E24F960723A}"/>
                </a:ext>
              </a:extLst>
            </p:cNvPr>
            <p:cNvSpPr txBox="1">
              <a:spLocks/>
            </p:cNvSpPr>
            <p:nvPr/>
          </p:nvSpPr>
          <p:spPr>
            <a:xfrm>
              <a:off x="364298" y="1113982"/>
              <a:ext cx="3563426"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sz="2800" b="1" dirty="0">
                  <a:solidFill>
                    <a:srgbClr val="99191E"/>
                  </a:solidFill>
                  <a:latin typeface="Agency FB" panose="020F0502020204030204"/>
                  <a:ea typeface="Lato Light" panose="020F0502020204030203" pitchFamily="34" charset="0"/>
                  <a:cs typeface="Lato Light" panose="020F0502020204030203" pitchFamily="34" charset="0"/>
                </a:rPr>
                <a:t>关键在于第一种形态</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cxnSp>
        <p:nvCxnSpPr>
          <p:cNvPr id="24" name="Straight Connector 11">
            <a:extLst>
              <a:ext uri="{FF2B5EF4-FFF2-40B4-BE49-F238E27FC236}">
                <a16:creationId xmlns:a16="http://schemas.microsoft.com/office/drawing/2014/main" id="{827FEAC1-FB46-4EC6-AF13-9700E3826941}"/>
              </a:ext>
            </a:extLst>
          </p:cNvPr>
          <p:cNvCxnSpPr/>
          <p:nvPr/>
        </p:nvCxnSpPr>
        <p:spPr>
          <a:xfrm>
            <a:off x="741894" y="3446064"/>
            <a:ext cx="1494972" cy="0"/>
          </a:xfrm>
          <a:prstGeom prst="line">
            <a:avLst/>
          </a:prstGeom>
          <a:noFill/>
          <a:ln w="1270" cap="flat" cmpd="sng" algn="ctr">
            <a:solidFill>
              <a:sysClr val="window" lastClr="FFFFFF">
                <a:lumMod val="95000"/>
              </a:sysClr>
            </a:solidFill>
            <a:prstDash val="solid"/>
            <a:miter lim="800000"/>
          </a:ln>
          <a:effectLst/>
        </p:spPr>
      </p:cxnSp>
      <p:sp>
        <p:nvSpPr>
          <p:cNvPr id="2" name="文本框 1">
            <a:extLst>
              <a:ext uri="{FF2B5EF4-FFF2-40B4-BE49-F238E27FC236}">
                <a16:creationId xmlns:a16="http://schemas.microsoft.com/office/drawing/2014/main" id="{97AEE0A2-134E-4A5B-A8C0-18CDE3240A34}"/>
              </a:ext>
            </a:extLst>
          </p:cNvPr>
          <p:cNvSpPr txBox="1"/>
          <p:nvPr/>
        </p:nvSpPr>
        <p:spPr>
          <a:xfrm>
            <a:off x="1171878" y="1754711"/>
            <a:ext cx="9232971" cy="4154984"/>
          </a:xfrm>
          <a:prstGeom prst="rect">
            <a:avLst/>
          </a:prstGeom>
          <a:noFill/>
        </p:spPr>
        <p:txBody>
          <a:bodyPr wrap="square" rtlCol="0">
            <a:spAutoFit/>
          </a:bodyPr>
          <a:lstStyle/>
          <a:p>
            <a:pPr marL="342900" indent="-342900">
              <a:buFont typeface="Arial" panose="020B0604020202020204" pitchFamily="34" charset="0"/>
              <a:buChar char="•"/>
            </a:pPr>
            <a:r>
              <a:rPr lang="en-US" altLang="zh-CN" sz="2400" dirty="0"/>
              <a:t>《</a:t>
            </a:r>
            <a:r>
              <a:rPr lang="zh-CN" altLang="en-US" sz="2400" dirty="0"/>
              <a:t>中国共产党党内监督条例</a:t>
            </a:r>
            <a:r>
              <a:rPr lang="en-US" altLang="zh-CN" sz="2400" dirty="0"/>
              <a:t>》</a:t>
            </a:r>
            <a:r>
              <a:rPr lang="zh-CN" altLang="en-US" sz="2400" dirty="0"/>
              <a:t>第七条　</a:t>
            </a:r>
            <a:endParaRPr lang="en-US" altLang="zh-CN" sz="2400" dirty="0"/>
          </a:p>
          <a:p>
            <a:r>
              <a:rPr lang="en-US" altLang="zh-CN" sz="2400" dirty="0"/>
              <a:t>     </a:t>
            </a:r>
            <a:r>
              <a:rPr lang="zh-CN" altLang="en-US" sz="2400" dirty="0"/>
              <a:t>党内监督必须把纪律挺在前面，运用监督执纪“四种形态”，经常开展批评和自我批评、约谈函询，让“红红脸、出出汗”成为常态；党纪轻处分、组织调整成为违纪处理的大多数；党纪重处分、重大职务调整的成为少数；严重违纪涉嫌违法立案审查的成为极少数。</a:t>
            </a:r>
            <a:endParaRPr lang="en-US" altLang="zh-CN" sz="2400" dirty="0"/>
          </a:p>
          <a:p>
            <a:pPr marL="342900" indent="-342900">
              <a:buFont typeface="Arial" panose="020B0604020202020204" pitchFamily="34" charset="0"/>
              <a:buChar char="•"/>
            </a:pPr>
            <a:r>
              <a:rPr lang="zh-CN" altLang="en-US" sz="2400" dirty="0"/>
              <a:t>第一种形态要明确操作程序；</a:t>
            </a:r>
            <a:endParaRPr lang="en-US" altLang="zh-CN" sz="2400" dirty="0"/>
          </a:p>
          <a:p>
            <a:pPr marL="342900" indent="-342900">
              <a:buFont typeface="Arial" panose="020B0604020202020204" pitchFamily="34" charset="0"/>
              <a:buChar char="•"/>
            </a:pPr>
            <a:r>
              <a:rPr lang="zh-CN" altLang="en-US" sz="2400" dirty="0"/>
              <a:t>第二、三种形态落实把纪律挺在前面的要求，按照错误性质和情节轻重，综合运用组织调整、纪律处分等方式，分类处置、层层防治；</a:t>
            </a:r>
            <a:endParaRPr lang="en-US" altLang="zh-CN" sz="2400" dirty="0"/>
          </a:p>
          <a:p>
            <a:pPr marL="342900" indent="-342900">
              <a:buFont typeface="Arial" panose="020B0604020202020204" pitchFamily="34" charset="0"/>
              <a:buChar char="•"/>
            </a:pPr>
            <a:r>
              <a:rPr lang="zh-CN" altLang="en-US" sz="2400" dirty="0"/>
              <a:t>第四种形态要注意移送司法机关的案件与</a:t>
            </a:r>
            <a:r>
              <a:rPr lang="en-US" altLang="zh-CN" sz="2400" dirty="0"/>
              <a:t>《</a:t>
            </a:r>
            <a:r>
              <a:rPr lang="zh-CN" altLang="en-US" sz="2400" dirty="0"/>
              <a:t>刑事诉讼法</a:t>
            </a:r>
            <a:r>
              <a:rPr lang="en-US" altLang="zh-CN" sz="2400" dirty="0"/>
              <a:t>》</a:t>
            </a:r>
            <a:r>
              <a:rPr lang="zh-CN" altLang="en-US" sz="2400" dirty="0"/>
              <a:t>的衔接。</a:t>
            </a:r>
          </a:p>
        </p:txBody>
      </p:sp>
    </p:spTree>
    <p:extLst>
      <p:ext uri="{BB962C8B-B14F-4D97-AF65-F5344CB8AC3E}">
        <p14:creationId xmlns:p14="http://schemas.microsoft.com/office/powerpoint/2010/main" val="17382271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472650" y="233742"/>
            <a:ext cx="11656312" cy="6296598"/>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Agency FB" panose="020F0502020204030204"/>
              <a:ea typeface="微软雅黑"/>
              <a:cs typeface="+mn-ea"/>
              <a:sym typeface="+mn-lt"/>
            </a:endParaRPr>
          </a:p>
        </p:txBody>
      </p:sp>
      <p:grpSp>
        <p:nvGrpSpPr>
          <p:cNvPr id="17" name="组合 16">
            <a:extLst>
              <a:ext uri="{FF2B5EF4-FFF2-40B4-BE49-F238E27FC236}">
                <a16:creationId xmlns:a16="http://schemas.microsoft.com/office/drawing/2014/main" id="{4FB9D589-C4AF-4D4E-9955-8D6954BE48DC}"/>
              </a:ext>
            </a:extLst>
          </p:cNvPr>
          <p:cNvGrpSpPr/>
          <p:nvPr/>
        </p:nvGrpSpPr>
        <p:grpSpPr>
          <a:xfrm>
            <a:off x="472650" y="473443"/>
            <a:ext cx="4888800" cy="1112540"/>
            <a:chOff x="321148" y="580657"/>
            <a:chExt cx="4888800" cy="1112540"/>
          </a:xfrm>
        </p:grpSpPr>
        <p:sp>
          <p:nvSpPr>
            <p:cNvPr id="18" name="Subtitle 2">
              <a:extLst>
                <a:ext uri="{FF2B5EF4-FFF2-40B4-BE49-F238E27FC236}">
                  <a16:creationId xmlns:a16="http://schemas.microsoft.com/office/drawing/2014/main" id="{3A8AC317-37C6-4913-BE1D-E9BD2E9F6999}"/>
                </a:ext>
              </a:extLst>
            </p:cNvPr>
            <p:cNvSpPr txBox="1">
              <a:spLocks/>
            </p:cNvSpPr>
            <p:nvPr/>
          </p:nvSpPr>
          <p:spPr>
            <a:xfrm>
              <a:off x="321148" y="580657"/>
              <a:ext cx="3033470" cy="747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zh-CN" altLang="en-US"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rPr>
                <a:t>四种形态</a:t>
              </a:r>
              <a:endParaRPr kumimoji="0" lang="id-ID" sz="3600" b="1" i="0" u="none" strike="noStrike" kern="1200" cap="none" spc="0" normalizeH="0" baseline="0" noProof="0" dirty="0">
                <a:ln>
                  <a:noFill/>
                </a:ln>
                <a:solidFill>
                  <a:srgbClr val="E7E6E6">
                    <a:lumMod val="10000"/>
                  </a:srgbClr>
                </a:solidFill>
                <a:effectLst/>
                <a:uLnTx/>
                <a:uFillTx/>
                <a:latin typeface="Agency FB" panose="020F0502020204030204"/>
                <a:ea typeface="Lato" panose="020F0502020204030203" pitchFamily="34" charset="0"/>
                <a:cs typeface="Lato" panose="020F0502020204030203" pitchFamily="34" charset="0"/>
              </a:endParaRPr>
            </a:p>
          </p:txBody>
        </p:sp>
        <p:sp>
          <p:nvSpPr>
            <p:cNvPr id="19" name="Subtitle 2">
              <a:extLst>
                <a:ext uri="{FF2B5EF4-FFF2-40B4-BE49-F238E27FC236}">
                  <a16:creationId xmlns:a16="http://schemas.microsoft.com/office/drawing/2014/main" id="{23AB0907-1108-42B6-804D-4D003FBD2BBC}"/>
                </a:ext>
              </a:extLst>
            </p:cNvPr>
            <p:cNvSpPr txBox="1">
              <a:spLocks/>
            </p:cNvSpPr>
            <p:nvPr/>
          </p:nvSpPr>
          <p:spPr>
            <a:xfrm>
              <a:off x="364297" y="1113982"/>
              <a:ext cx="4845651" cy="5792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zh-CN" altLang="en-US" sz="2800" b="1" dirty="0">
                  <a:solidFill>
                    <a:srgbClr val="99191E"/>
                  </a:solidFill>
                  <a:ea typeface="Lato Light" panose="020F0502020204030203" pitchFamily="34" charset="0"/>
                  <a:cs typeface="Lato Light" panose="020F0502020204030203" pitchFamily="34" charset="0"/>
                </a:rPr>
                <a:t>被立案“审查”的将是“极少数”</a:t>
              </a:r>
              <a:endParaRPr kumimoji="0" lang="id-ID" sz="2800" b="1" i="0" u="none" strike="noStrike" kern="1200" cap="none" spc="0" normalizeH="0" baseline="0" noProof="0" dirty="0">
                <a:ln>
                  <a:noFill/>
                </a:ln>
                <a:solidFill>
                  <a:srgbClr val="99191E"/>
                </a:solidFill>
                <a:effectLst/>
                <a:uLnTx/>
                <a:uFillTx/>
                <a:latin typeface="Agency FB" panose="020F0502020204030204"/>
                <a:ea typeface="Lato Light" panose="020F0502020204030203" pitchFamily="34" charset="0"/>
                <a:cs typeface="Lato Light" panose="020F0502020204030203" pitchFamily="34" charset="0"/>
              </a:endParaRPr>
            </a:p>
          </p:txBody>
        </p:sp>
      </p:grpSp>
      <p:sp>
        <p:nvSpPr>
          <p:cNvPr id="3" name="文本框 2">
            <a:extLst>
              <a:ext uri="{FF2B5EF4-FFF2-40B4-BE49-F238E27FC236}">
                <a16:creationId xmlns:a16="http://schemas.microsoft.com/office/drawing/2014/main" id="{1E83FC10-6586-4673-81E1-04B1E3E0C11A}"/>
              </a:ext>
            </a:extLst>
          </p:cNvPr>
          <p:cNvSpPr txBox="1"/>
          <p:nvPr/>
        </p:nvSpPr>
        <p:spPr>
          <a:xfrm>
            <a:off x="779381" y="1296375"/>
            <a:ext cx="10272932" cy="4462760"/>
          </a:xfrm>
          <a:prstGeom prst="rect">
            <a:avLst/>
          </a:prstGeom>
          <a:noFill/>
        </p:spPr>
        <p:txBody>
          <a:bodyPr wrap="square" rtlCol="0">
            <a:spAutoFit/>
          </a:bodyPr>
          <a:lstStyle/>
          <a:p>
            <a:endParaRPr lang="zh-CN" altLang="en-US" sz="2400" dirty="0"/>
          </a:p>
          <a:p>
            <a:r>
              <a:rPr lang="zh-CN" altLang="en-US" sz="2000" dirty="0"/>
              <a:t>     新规则印发前，纪委对“老虎”、“苍蝇”违纪违规情况进行调查，是依据</a:t>
            </a:r>
            <a:r>
              <a:rPr lang="en-US" altLang="zh-CN" sz="2000" dirty="0"/>
              <a:t>1994</a:t>
            </a:r>
            <a:r>
              <a:rPr lang="zh-CN" altLang="en-US" sz="2000" dirty="0"/>
              <a:t>年印发的</a:t>
            </a:r>
            <a:r>
              <a:rPr lang="en-US" altLang="zh-CN" sz="2000" dirty="0"/>
              <a:t>《</a:t>
            </a:r>
            <a:r>
              <a:rPr lang="zh-CN" altLang="en-US" sz="2000" dirty="0"/>
              <a:t>中国共产党纪律检查机关案件检查工作条例</a:t>
            </a:r>
            <a:r>
              <a:rPr lang="en-US" altLang="zh-CN" sz="2000" dirty="0"/>
              <a:t>》</a:t>
            </a:r>
            <a:r>
              <a:rPr lang="zh-CN" altLang="en-US" sz="2000" dirty="0"/>
              <a:t>。其中明确，纪检机关发现或收到相关问题线索后，经初步核实，对确有违纪事实且需要追究党纪责任的，可给予“立案”，进入“调查”阶段。</a:t>
            </a:r>
          </a:p>
          <a:p>
            <a:r>
              <a:rPr lang="zh-CN" altLang="en-US" sz="2000" dirty="0"/>
              <a:t>      十八大后落马的大部分贪腐官员，在中纪委对其落马的通报中均用到“立案调查”一词。现公布的新规则对纪检机关的工作流程进行调整，将纪检机关流程确定为“线索处置、谈话函询、初步核实、立案审查、案件审理、处置执行”。其中，进入“立案审查”阶段的必须是经初步核实，存在严重违纪需要追究党纪责任的人员。</a:t>
            </a:r>
          </a:p>
          <a:p>
            <a:r>
              <a:rPr lang="zh-CN" altLang="en-US" sz="2000" dirty="0"/>
              <a:t>       在中央纪委七次全会上，中央纪委书记王岐山曾解释：要坚持“惩前毖后、治病救人”的方针，通过谈话函询等措施，让“红脸出汗”成为常态，而严重违纪涉嫌违法立案审查的则成为极少数。</a:t>
            </a:r>
          </a:p>
          <a:p>
            <a:r>
              <a:rPr lang="zh-CN" altLang="en-US" sz="2000" dirty="0"/>
              <a:t>　 在近年实践中，纪检机关对“双规”的使用也趋于减少。纪检机关的监督执纪方式正由主要靠“双规”向问责、纪律处分和组织处理等多种措施结合转变。</a:t>
            </a:r>
          </a:p>
        </p:txBody>
      </p:sp>
    </p:spTree>
    <p:extLst>
      <p:ext uri="{BB962C8B-B14F-4D97-AF65-F5344CB8AC3E}">
        <p14:creationId xmlns:p14="http://schemas.microsoft.com/office/powerpoint/2010/main" val="123872123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B50A984-9019-44FA-B6B2-2455046E8A29}"/>
              </a:ext>
            </a:extLst>
          </p:cNvPr>
          <p:cNvSpPr/>
          <p:nvPr/>
        </p:nvSpPr>
        <p:spPr>
          <a:xfrm>
            <a:off x="3949700" y="0"/>
            <a:ext cx="4292600" cy="6858000"/>
          </a:xfrm>
          <a:prstGeom prst="rect">
            <a:avLst/>
          </a:prstGeom>
          <a:solidFill>
            <a:srgbClr val="991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gency FB" panose="020F0502020204030204"/>
              <a:ea typeface="微软雅黑"/>
              <a:cs typeface="+mn-ea"/>
              <a:sym typeface="+mn-lt"/>
            </a:endParaRPr>
          </a:p>
        </p:txBody>
      </p:sp>
      <p:sp>
        <p:nvSpPr>
          <p:cNvPr id="6" name="矩形 5">
            <a:extLst>
              <a:ext uri="{FF2B5EF4-FFF2-40B4-BE49-F238E27FC236}">
                <a16:creationId xmlns:a16="http://schemas.microsoft.com/office/drawing/2014/main" id="{B492FA93-77B5-41D2-8C0A-309368611680}"/>
              </a:ext>
            </a:extLst>
          </p:cNvPr>
          <p:cNvSpPr/>
          <p:nvPr/>
        </p:nvSpPr>
        <p:spPr>
          <a:xfrm>
            <a:off x="879406" y="516174"/>
            <a:ext cx="10784494" cy="5825652"/>
          </a:xfrm>
          <a:prstGeom prst="rect">
            <a:avLst/>
          </a:prstGeom>
          <a:solidFill>
            <a:schemeClr val="bg1"/>
          </a:solidFill>
          <a:ln>
            <a:noFill/>
          </a:ln>
          <a:effectLst>
            <a:outerShdw blurRad="558800" sx="103000" sy="103000" algn="ct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dirty="0">
                <a:solidFill>
                  <a:prstClr val="white"/>
                </a:solidFill>
                <a:cs typeface="+mn-ea"/>
                <a:sym typeface="+mn-lt"/>
              </a:rPr>
              <a:t>第三条 监督执纪工作应当遵循以下原则：</a:t>
            </a:r>
          </a:p>
          <a:p>
            <a:pPr lvl="0" algn="ctr">
              <a:defRPr/>
            </a:pPr>
            <a:r>
              <a:rPr lang="zh-CN" altLang="en-US" dirty="0">
                <a:solidFill>
                  <a:prstClr val="white"/>
                </a:solidFill>
                <a:cs typeface="+mn-ea"/>
                <a:sym typeface="+mn-lt"/>
              </a:rPr>
              <a:t>　　（一）坚持以习近平同志为核心的党中央集中统一领导，牢固树立政治意识、大局意识、核心意识、看齐意识，体现监督执纪的政治性，严守政治纪律和政治规矩；</a:t>
            </a:r>
          </a:p>
          <a:p>
            <a:pPr lvl="0" algn="ctr">
              <a:defRPr/>
            </a:pPr>
            <a:r>
              <a:rPr lang="zh-CN" altLang="en-US" dirty="0">
                <a:solidFill>
                  <a:prstClr val="white"/>
                </a:solidFill>
                <a:cs typeface="+mn-ea"/>
                <a:sym typeface="+mn-lt"/>
              </a:rPr>
              <a:t>　　（二）坚持纪律检查工作双重领导体制，监督执纪工作以上级纪委领导为主，线索处置、立案审查在向同级党委报告的同时必须向上级纪委报告；</a:t>
            </a:r>
          </a:p>
          <a:p>
            <a:pPr lvl="0" algn="ctr">
              <a:defRPr/>
            </a:pPr>
            <a:r>
              <a:rPr lang="zh-CN" altLang="en-US" dirty="0">
                <a:solidFill>
                  <a:prstClr val="white"/>
                </a:solidFill>
                <a:cs typeface="+mn-ea"/>
                <a:sym typeface="+mn-lt"/>
              </a:rPr>
              <a:t>　　（三）坚持以事实为依据，以党规党纪为准绳，把握政策、宽严相济，惩前毖后、治病救人；</a:t>
            </a:r>
          </a:p>
          <a:p>
            <a:pPr lvl="0" algn="ctr">
              <a:defRPr/>
            </a:pPr>
            <a:r>
              <a:rPr lang="zh-CN" altLang="en-US" dirty="0">
                <a:solidFill>
                  <a:prstClr val="white"/>
                </a:solidFill>
                <a:cs typeface="+mn-ea"/>
                <a:sym typeface="+mn-lt"/>
              </a:rPr>
              <a:t>　　（四）坚持信任不能代替监督，严格工作程序、有效管控风险点，强化对监督执纪各环节的监督制约。</a:t>
            </a:r>
          </a:p>
        </p:txBody>
      </p:sp>
      <p:grpSp>
        <p:nvGrpSpPr>
          <p:cNvPr id="2" name="组合 1">
            <a:extLst>
              <a:ext uri="{FF2B5EF4-FFF2-40B4-BE49-F238E27FC236}">
                <a16:creationId xmlns:a16="http://schemas.microsoft.com/office/drawing/2014/main" id="{0A210B64-8AB9-4891-872B-5BCA3B32D291}"/>
              </a:ext>
            </a:extLst>
          </p:cNvPr>
          <p:cNvGrpSpPr/>
          <p:nvPr/>
        </p:nvGrpSpPr>
        <p:grpSpPr>
          <a:xfrm>
            <a:off x="-298375" y="1914439"/>
            <a:ext cx="8559705" cy="2674620"/>
            <a:chOff x="-391085" y="1867449"/>
            <a:chExt cx="8559705" cy="2674620"/>
          </a:xfrm>
        </p:grpSpPr>
        <p:sp>
          <p:nvSpPr>
            <p:cNvPr id="33" name="文本框 32">
              <a:extLst>
                <a:ext uri="{FF2B5EF4-FFF2-40B4-BE49-F238E27FC236}">
                  <a16:creationId xmlns:a16="http://schemas.microsoft.com/office/drawing/2014/main" id="{E465C611-D860-401A-A6F4-5D2DE30F7C3D}"/>
                </a:ext>
              </a:extLst>
            </p:cNvPr>
            <p:cNvSpPr txBox="1"/>
            <p:nvPr/>
          </p:nvSpPr>
          <p:spPr>
            <a:xfrm>
              <a:off x="-391085" y="3058844"/>
              <a:ext cx="4608286" cy="646331"/>
            </a:xfrm>
            <a:prstGeom prst="rect">
              <a:avLst/>
            </a:prstGeom>
            <a:noFill/>
          </p:spPr>
          <p:txBody>
            <a:bodyPr wrap="square" rtlCol="0">
              <a:spAutoFit/>
            </a:bodyPr>
            <a:lstStyle/>
            <a:p>
              <a:pPr algn="ctr"/>
              <a:r>
                <a:rPr lang="zh-CN" altLang="en-US" sz="3600" b="1" dirty="0">
                  <a:solidFill>
                    <a:schemeClr val="tx1">
                      <a:lumMod val="65000"/>
                      <a:lumOff val="35000"/>
                    </a:schemeClr>
                  </a:solidFill>
                  <a:cs typeface="+mn-ea"/>
                  <a:sym typeface="+mn-lt"/>
                </a:rPr>
                <a:t>组织制度</a:t>
              </a:r>
            </a:p>
          </p:txBody>
        </p:sp>
        <p:sp>
          <p:nvSpPr>
            <p:cNvPr id="40" name="TextBox 25">
              <a:extLst>
                <a:ext uri="{FF2B5EF4-FFF2-40B4-BE49-F238E27FC236}">
                  <a16:creationId xmlns:a16="http://schemas.microsoft.com/office/drawing/2014/main" id="{B78B4450-588F-4135-9B36-C343A1E0643D}"/>
                </a:ext>
              </a:extLst>
            </p:cNvPr>
            <p:cNvSpPr txBox="1">
              <a:spLocks noChangeArrowheads="1"/>
            </p:cNvSpPr>
            <p:nvPr/>
          </p:nvSpPr>
          <p:spPr bwMode="auto">
            <a:xfrm>
              <a:off x="7741580" y="4055476"/>
              <a:ext cx="4270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marL="285750" indent="-285750">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buFont typeface="Wingdings" panose="05000000000000000000" pitchFamily="2" charset="2"/>
                <a:buChar char="ü"/>
              </a:pPr>
              <a:endParaRPr lang="zh-CN" altLang="en-US" sz="1200" dirty="0">
                <a:solidFill>
                  <a:schemeClr val="tx1">
                    <a:lumMod val="65000"/>
                    <a:lumOff val="35000"/>
                  </a:schemeClr>
                </a:solidFill>
                <a:latin typeface="Agency FB" panose="020F0502020204030204"/>
                <a:ea typeface="微软雅黑"/>
                <a:cs typeface="+mn-ea"/>
                <a:sym typeface="+mn-lt"/>
              </a:endParaRPr>
            </a:p>
          </p:txBody>
        </p:sp>
        <p:cxnSp>
          <p:nvCxnSpPr>
            <p:cNvPr id="41" name="直接连接符 40">
              <a:extLst>
                <a:ext uri="{FF2B5EF4-FFF2-40B4-BE49-F238E27FC236}">
                  <a16:creationId xmlns:a16="http://schemas.microsoft.com/office/drawing/2014/main" id="{FFDB56E9-F74A-499B-AD95-F1CABF62E1F3}"/>
                </a:ext>
              </a:extLst>
            </p:cNvPr>
            <p:cNvCxnSpPr/>
            <p:nvPr/>
          </p:nvCxnSpPr>
          <p:spPr>
            <a:xfrm>
              <a:off x="3014830" y="1867449"/>
              <a:ext cx="0" cy="2674620"/>
            </a:xfrm>
            <a:prstGeom prst="line">
              <a:avLst/>
            </a:prstGeom>
            <a:noFill/>
            <a:ln w="6350" cap="flat" cmpd="sng" algn="ctr">
              <a:solidFill>
                <a:sysClr val="windowText" lastClr="000000">
                  <a:lumMod val="65000"/>
                  <a:lumOff val="35000"/>
                </a:sysClr>
              </a:solidFill>
              <a:prstDash val="dash"/>
              <a:miter lim="800000"/>
            </a:ln>
            <a:effectLst/>
          </p:spPr>
        </p:cxnSp>
      </p:grpSp>
      <p:sp>
        <p:nvSpPr>
          <p:cNvPr id="3" name="文本框 2">
            <a:extLst>
              <a:ext uri="{FF2B5EF4-FFF2-40B4-BE49-F238E27FC236}">
                <a16:creationId xmlns:a16="http://schemas.microsoft.com/office/drawing/2014/main" id="{B17E82F0-0726-47BE-94A1-1963F49890A3}"/>
              </a:ext>
            </a:extLst>
          </p:cNvPr>
          <p:cNvSpPr txBox="1"/>
          <p:nvPr/>
        </p:nvSpPr>
        <p:spPr>
          <a:xfrm>
            <a:off x="3352130" y="1949326"/>
            <a:ext cx="6875320" cy="3046988"/>
          </a:xfrm>
          <a:prstGeom prst="rect">
            <a:avLst/>
          </a:prstGeom>
          <a:noFill/>
        </p:spPr>
        <p:txBody>
          <a:bodyPr wrap="square" rtlCol="0">
            <a:spAutoFit/>
          </a:bodyPr>
          <a:lstStyle/>
          <a:p>
            <a:r>
              <a:rPr lang="zh-CN" altLang="en-US" sz="2400" dirty="0"/>
              <a:t>第五条 </a:t>
            </a:r>
            <a:endParaRPr lang="en-US" altLang="zh-CN" sz="2400" dirty="0"/>
          </a:p>
          <a:p>
            <a:r>
              <a:rPr lang="zh-CN" altLang="en-US" sz="2400" dirty="0"/>
              <a:t>      创新组织制度，建立执纪监督、执纪审查、案件审理相互协调、相互制约的工作机制。市地级以上纪委可以探索执纪监督和执纪审查部门分设，执纪监督部门负责联系地区和部门的日常监督，执纪审查部门负责对违纪行为进行初步核实和立案审查；案件监督管理部门负责综合协调和监督管理，案件审理部门负责审核把关。</a:t>
            </a:r>
          </a:p>
        </p:txBody>
      </p:sp>
      <p:grpSp>
        <p:nvGrpSpPr>
          <p:cNvPr id="15" name="组合 14">
            <a:extLst>
              <a:ext uri="{FF2B5EF4-FFF2-40B4-BE49-F238E27FC236}">
                <a16:creationId xmlns:a16="http://schemas.microsoft.com/office/drawing/2014/main" id="{12AF9BEA-E70E-4BE5-AE0D-E973DE8E1087}"/>
              </a:ext>
            </a:extLst>
          </p:cNvPr>
          <p:cNvGrpSpPr/>
          <p:nvPr/>
        </p:nvGrpSpPr>
        <p:grpSpPr>
          <a:xfrm>
            <a:off x="1599368" y="2268940"/>
            <a:ext cx="812800" cy="646331"/>
            <a:chOff x="7889875" y="1549399"/>
            <a:chExt cx="812800" cy="646331"/>
          </a:xfrm>
        </p:grpSpPr>
        <p:sp>
          <p:nvSpPr>
            <p:cNvPr id="16" name="文本框 15">
              <a:extLst>
                <a:ext uri="{FF2B5EF4-FFF2-40B4-BE49-F238E27FC236}">
                  <a16:creationId xmlns:a16="http://schemas.microsoft.com/office/drawing/2014/main" id="{040C8703-BA30-4D5D-99D9-FB1604BF2E32}"/>
                </a:ext>
              </a:extLst>
            </p:cNvPr>
            <p:cNvSpPr txBox="1"/>
            <p:nvPr/>
          </p:nvSpPr>
          <p:spPr>
            <a:xfrm>
              <a:off x="7889875" y="1549399"/>
              <a:ext cx="812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rPr>
                <a:t>03</a:t>
              </a:r>
              <a:endParaRPr kumimoji="0" lang="zh-CN" altLang="en-US" sz="3600" b="1" i="0" u="none" strike="noStrike" kern="0" cap="none" spc="0" normalizeH="0" baseline="0" noProof="0" dirty="0">
                <a:ln>
                  <a:noFill/>
                </a:ln>
                <a:solidFill>
                  <a:prstClr val="black">
                    <a:lumMod val="75000"/>
                    <a:lumOff val="25000"/>
                  </a:prstClr>
                </a:solidFill>
                <a:effectLst/>
                <a:uLnTx/>
                <a:uFillTx/>
                <a:ea typeface="等线" panose="02010600030101010101" pitchFamily="2" charset="-122"/>
              </a:endParaRPr>
            </a:p>
          </p:txBody>
        </p:sp>
        <p:cxnSp>
          <p:nvCxnSpPr>
            <p:cNvPr id="17" name="直接连接符 16">
              <a:extLst>
                <a:ext uri="{FF2B5EF4-FFF2-40B4-BE49-F238E27FC236}">
                  <a16:creationId xmlns:a16="http://schemas.microsoft.com/office/drawing/2014/main" id="{D32B3295-209A-4B97-B925-CFE6E4A04163}"/>
                </a:ext>
              </a:extLst>
            </p:cNvPr>
            <p:cNvCxnSpPr/>
            <p:nvPr/>
          </p:nvCxnSpPr>
          <p:spPr>
            <a:xfrm>
              <a:off x="8015287" y="2191185"/>
              <a:ext cx="561975" cy="0"/>
            </a:xfrm>
            <a:prstGeom prst="line">
              <a:avLst/>
            </a:prstGeom>
            <a:noFill/>
            <a:ln w="22225" cap="flat" cmpd="sng" algn="ctr">
              <a:solidFill>
                <a:srgbClr val="99191E"/>
              </a:solidFill>
              <a:prstDash val="solid"/>
              <a:miter lim="800000"/>
            </a:ln>
            <a:effectLst/>
          </p:spPr>
        </p:cxnSp>
      </p:grpSp>
    </p:spTree>
    <p:extLst>
      <p:ext uri="{BB962C8B-B14F-4D97-AF65-F5344CB8AC3E}">
        <p14:creationId xmlns:p14="http://schemas.microsoft.com/office/powerpoint/2010/main" val="866584638"/>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3qafi2fz">
      <a:majorFont>
        <a:latin typeface="Agency FB" panose="020F0302020204030204"/>
        <a:ea typeface="微软雅黑"/>
        <a:cs typeface=""/>
      </a:majorFont>
      <a:minorFont>
        <a:latin typeface="Agency FB"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7626</Words>
  <Application>Microsoft Office PowerPoint</Application>
  <PresentationFormat>宽屏</PresentationFormat>
  <Paragraphs>659</Paragraphs>
  <Slides>49</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49</vt:i4>
      </vt:variant>
    </vt:vector>
  </HeadingPairs>
  <TitlesOfParts>
    <vt:vector size="61" baseType="lpstr">
      <vt:lpstr>Gill Sans</vt:lpstr>
      <vt:lpstr>Lato</vt:lpstr>
      <vt:lpstr>Lato Light</vt:lpstr>
      <vt:lpstr>Montserrat</vt:lpstr>
      <vt:lpstr>Montserrat Semi Bold</vt:lpstr>
      <vt:lpstr>等线</vt:lpstr>
      <vt:lpstr>微软雅黑</vt:lpstr>
      <vt:lpstr>Agency FB</vt:lpstr>
      <vt:lpstr>Arial</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刘新苏</cp:lastModifiedBy>
  <cp:revision>82</cp:revision>
  <dcterms:created xsi:type="dcterms:W3CDTF">2017-10-13T12:54:24Z</dcterms:created>
  <dcterms:modified xsi:type="dcterms:W3CDTF">2018-10-23T14:08:46Z</dcterms:modified>
</cp:coreProperties>
</file>